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9"/>
  </p:notesMasterIdLst>
  <p:sldIdLst>
    <p:sldId id="635" r:id="rId2"/>
    <p:sldId id="641" r:id="rId3"/>
    <p:sldId id="637" r:id="rId4"/>
    <p:sldId id="638" r:id="rId5"/>
    <p:sldId id="643" r:id="rId6"/>
    <p:sldId id="644" r:id="rId7"/>
    <p:sldId id="639"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1" d="100"/>
          <a:sy n="121" d="100"/>
        </p:scale>
        <p:origin x="1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7E538F-93AE-435A-B5B3-DCBBA1A365E5}" type="datetimeFigureOut">
              <a:rPr lang="nl-NL" smtClean="0"/>
              <a:t>9-9-2025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8C515-EEC1-4196-B237-EA2A850D8711}" type="slidenum">
              <a:rPr lang="nl-NL" smtClean="0"/>
              <a:t>‹nr.›</a:t>
            </a:fld>
            <a:endParaRPr lang="nl-NL"/>
          </a:p>
        </p:txBody>
      </p:sp>
    </p:spTree>
    <p:extLst>
      <p:ext uri="{BB962C8B-B14F-4D97-AF65-F5344CB8AC3E}">
        <p14:creationId xmlns:p14="http://schemas.microsoft.com/office/powerpoint/2010/main" val="107390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A028207-FD44-4066-B0F1-A89BE9CB872E}" type="slidenum">
              <a:rPr lang="nl-NL" smtClean="0"/>
              <a:t>1</a:t>
            </a:fld>
            <a:endParaRPr lang="nl-NL"/>
          </a:p>
        </p:txBody>
      </p:sp>
    </p:spTree>
    <p:extLst>
      <p:ext uri="{BB962C8B-B14F-4D97-AF65-F5344CB8AC3E}">
        <p14:creationId xmlns:p14="http://schemas.microsoft.com/office/powerpoint/2010/main" val="3984572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04977E1-33DD-4002-B2D2-0231C73D8D97}" type="datetimeFigureOut">
              <a:rPr lang="nl-NL" smtClean="0"/>
              <a:t>9-9-2025</a:t>
            </a:fld>
            <a:endParaRPr lang="nl-NL"/>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nl-NL"/>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2538C4A2-7A80-497F-9BF7-4D09D34D434C}" type="slidenum">
              <a:rPr lang="nl-NL" smtClean="0"/>
              <a:t>‹nr.›</a:t>
            </a:fld>
            <a:endParaRPr lang="nl-NL"/>
          </a:p>
        </p:txBody>
      </p:sp>
    </p:spTree>
    <p:extLst>
      <p:ext uri="{BB962C8B-B14F-4D97-AF65-F5344CB8AC3E}">
        <p14:creationId xmlns:p14="http://schemas.microsoft.com/office/powerpoint/2010/main" val="3305248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04977E1-33DD-4002-B2D2-0231C73D8D97}" type="datetimeFigureOut">
              <a:rPr lang="nl-NL" smtClean="0"/>
              <a:t>9-9-2025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538C4A2-7A80-497F-9BF7-4D09D34D434C}" type="slidenum">
              <a:rPr lang="nl-NL" smtClean="0"/>
              <a:t>‹nr.›</a:t>
            </a:fld>
            <a:endParaRPr lang="nl-NL"/>
          </a:p>
        </p:txBody>
      </p:sp>
    </p:spTree>
    <p:extLst>
      <p:ext uri="{BB962C8B-B14F-4D97-AF65-F5344CB8AC3E}">
        <p14:creationId xmlns:p14="http://schemas.microsoft.com/office/powerpoint/2010/main" val="2562103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04977E1-33DD-4002-B2D2-0231C73D8D97}" type="datetimeFigureOut">
              <a:rPr lang="nl-NL" smtClean="0"/>
              <a:t>9-9-2025</a:t>
            </a:fld>
            <a:endParaRPr lang="nl-NL"/>
          </a:p>
        </p:txBody>
      </p:sp>
      <p:sp>
        <p:nvSpPr>
          <p:cNvPr id="5" name="Footer Placeholder 4"/>
          <p:cNvSpPr>
            <a:spLocks noGrp="1"/>
          </p:cNvSpPr>
          <p:nvPr>
            <p:ph type="ftr" sz="quarter" idx="11"/>
          </p:nvPr>
        </p:nvSpPr>
        <p:spPr>
          <a:xfrm>
            <a:off x="774923" y="5951811"/>
            <a:ext cx="7896279" cy="365125"/>
          </a:xfrm>
        </p:spPr>
        <p:txBody>
          <a:bodyPr/>
          <a:lstStyle/>
          <a:p>
            <a:endParaRPr lang="nl-NL"/>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2538C4A2-7A80-497F-9BF7-4D09D34D434C}" type="slidenum">
              <a:rPr lang="nl-NL" smtClean="0"/>
              <a:t>‹nr.›</a:t>
            </a:fld>
            <a:endParaRPr lang="nl-NL"/>
          </a:p>
        </p:txBody>
      </p:sp>
    </p:spTree>
    <p:extLst>
      <p:ext uri="{BB962C8B-B14F-4D97-AF65-F5344CB8AC3E}">
        <p14:creationId xmlns:p14="http://schemas.microsoft.com/office/powerpoint/2010/main" val="1850027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angepaste indel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3543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nl-NL"/>
              <a:t>Klik om stijl te bewerken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04977E1-33DD-4002-B2D2-0231C73D8D97}" type="datetimeFigureOut">
              <a:rPr lang="nl-NL" smtClean="0"/>
              <a:t>9-9-2025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a:xfrm>
            <a:off x="10558300" y="5956137"/>
            <a:ext cx="1052508" cy="365125"/>
          </a:xfrm>
        </p:spPr>
        <p:txBody>
          <a:bodyPr/>
          <a:lstStyle/>
          <a:p>
            <a:fld id="{2538C4A2-7A80-497F-9BF7-4D09D34D434C}" type="slidenum">
              <a:rPr lang="nl-NL" smtClean="0"/>
              <a:t>‹nr.›</a:t>
            </a:fld>
            <a:endParaRPr lang="nl-NL"/>
          </a:p>
        </p:txBody>
      </p:sp>
    </p:spTree>
    <p:extLst>
      <p:ext uri="{BB962C8B-B14F-4D97-AF65-F5344CB8AC3E}">
        <p14:creationId xmlns:p14="http://schemas.microsoft.com/office/powerpoint/2010/main" val="409684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nl-NL"/>
              <a:t>Klik om stijl te bewerken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04977E1-33DD-4002-B2D2-0231C73D8D97}" type="datetimeFigureOut">
              <a:rPr lang="nl-NL" smtClean="0"/>
              <a:t>9-9-2025</a:t>
            </a:fld>
            <a:endParaRPr lang="nl-NL"/>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nl-NL"/>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2538C4A2-7A80-497F-9BF7-4D09D34D434C}" type="slidenum">
              <a:rPr lang="nl-NL" smtClean="0"/>
              <a:t>‹nr.›</a:t>
            </a:fld>
            <a:endParaRPr lang="nl-NL"/>
          </a:p>
        </p:txBody>
      </p:sp>
    </p:spTree>
    <p:extLst>
      <p:ext uri="{BB962C8B-B14F-4D97-AF65-F5344CB8AC3E}">
        <p14:creationId xmlns:p14="http://schemas.microsoft.com/office/powerpoint/2010/main" val="3311909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nl-NL"/>
              <a:t>Klik om stijl te bewerken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204977E1-33DD-4002-B2D2-0231C73D8D97}" type="datetimeFigureOut">
              <a:rPr lang="nl-NL" smtClean="0"/>
              <a:t>9-9-2025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538C4A2-7A80-497F-9BF7-4D09D34D434C}" type="slidenum">
              <a:rPr lang="nl-NL" smtClean="0"/>
              <a:t>‹nr.›</a:t>
            </a:fld>
            <a:endParaRPr lang="nl-NL"/>
          </a:p>
        </p:txBody>
      </p:sp>
    </p:spTree>
    <p:extLst>
      <p:ext uri="{BB962C8B-B14F-4D97-AF65-F5344CB8AC3E}">
        <p14:creationId xmlns:p14="http://schemas.microsoft.com/office/powerpoint/2010/main" val="403825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nl-NL"/>
              <a:t>Klik om stijl te bewerken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204977E1-33DD-4002-B2D2-0231C73D8D97}" type="datetimeFigureOut">
              <a:rPr lang="nl-NL" smtClean="0"/>
              <a:t>9-9-2025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538C4A2-7A80-497F-9BF7-4D09D34D434C}" type="slidenum">
              <a:rPr lang="nl-NL" smtClean="0"/>
              <a:t>‹nr.›</a:t>
            </a:fld>
            <a:endParaRPr lang="nl-NL"/>
          </a:p>
        </p:txBody>
      </p:sp>
    </p:spTree>
    <p:extLst>
      <p:ext uri="{BB962C8B-B14F-4D97-AF65-F5344CB8AC3E}">
        <p14:creationId xmlns:p14="http://schemas.microsoft.com/office/powerpoint/2010/main" val="2608437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204977E1-33DD-4002-B2D2-0231C73D8D97}" type="datetimeFigureOut">
              <a:rPr lang="nl-NL" smtClean="0"/>
              <a:t>9-9-2025</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538C4A2-7A80-497F-9BF7-4D09D34D434C}" type="slidenum">
              <a:rPr lang="nl-NL" smtClean="0"/>
              <a:t>‹nr.›</a:t>
            </a:fld>
            <a:endParaRPr lang="nl-NL"/>
          </a:p>
        </p:txBody>
      </p:sp>
    </p:spTree>
    <p:extLst>
      <p:ext uri="{BB962C8B-B14F-4D97-AF65-F5344CB8AC3E}">
        <p14:creationId xmlns:p14="http://schemas.microsoft.com/office/powerpoint/2010/main" val="2058927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4977E1-33DD-4002-B2D2-0231C73D8D97}" type="datetimeFigureOut">
              <a:rPr lang="nl-NL" smtClean="0"/>
              <a:t>9-9-2025</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2538C4A2-7A80-497F-9BF7-4D09D34D434C}" type="slidenum">
              <a:rPr lang="nl-NL" smtClean="0"/>
              <a:t>‹nr.›</a:t>
            </a:fld>
            <a:endParaRPr lang="nl-NL"/>
          </a:p>
        </p:txBody>
      </p:sp>
    </p:spTree>
    <p:extLst>
      <p:ext uri="{BB962C8B-B14F-4D97-AF65-F5344CB8AC3E}">
        <p14:creationId xmlns:p14="http://schemas.microsoft.com/office/powerpoint/2010/main" val="131246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nl-NL"/>
              <a:t>Klik om stijl te bewerken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04977E1-33DD-4002-B2D2-0231C73D8D97}" type="datetimeFigureOut">
              <a:rPr lang="nl-NL" smtClean="0"/>
              <a:t>9-9-2025</a:t>
            </a:fld>
            <a:endParaRPr lang="nl-NL"/>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nl-NL"/>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2538C4A2-7A80-497F-9BF7-4D09D34D434C}" type="slidenum">
              <a:rPr lang="nl-NL" smtClean="0"/>
              <a:t>‹nr.›</a:t>
            </a:fld>
            <a:endParaRPr lang="nl-NL"/>
          </a:p>
        </p:txBody>
      </p:sp>
    </p:spTree>
    <p:extLst>
      <p:ext uri="{BB962C8B-B14F-4D97-AF65-F5344CB8AC3E}">
        <p14:creationId xmlns:p14="http://schemas.microsoft.com/office/powerpoint/2010/main" val="4104941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204977E1-33DD-4002-B2D2-0231C73D8D97}" type="datetimeFigureOut">
              <a:rPr lang="nl-NL" smtClean="0"/>
              <a:t>9-9-2025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538C4A2-7A80-497F-9BF7-4D09D34D434C}" type="slidenum">
              <a:rPr lang="nl-NL" smtClean="0"/>
              <a:t>‹nr.›</a:t>
            </a:fld>
            <a:endParaRPr lang="nl-NL"/>
          </a:p>
        </p:txBody>
      </p:sp>
    </p:spTree>
    <p:extLst>
      <p:ext uri="{BB962C8B-B14F-4D97-AF65-F5344CB8AC3E}">
        <p14:creationId xmlns:p14="http://schemas.microsoft.com/office/powerpoint/2010/main" val="2444241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nl-NL"/>
              <a:t>Klik om stijl te bewerken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04977E1-33DD-4002-B2D2-0231C73D8D97}" type="datetimeFigureOut">
              <a:rPr lang="nl-NL" smtClean="0"/>
              <a:t>9-9-2025</a:t>
            </a:fld>
            <a:endParaRPr lang="nl-NL"/>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nl-NL"/>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2538C4A2-7A80-497F-9BF7-4D09D34D434C}" type="slidenum">
              <a:rPr lang="nl-NL" smtClean="0"/>
              <a:t>‹nr.›</a:t>
            </a:fld>
            <a:endParaRPr lang="nl-NL"/>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4558076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521702C0-8E68-3E40-8037-983476AE83B2}"/>
              </a:ext>
            </a:extLst>
          </p:cNvPr>
          <p:cNvSpPr txBox="1"/>
          <p:nvPr/>
        </p:nvSpPr>
        <p:spPr>
          <a:xfrm>
            <a:off x="0" y="0"/>
            <a:ext cx="12191999" cy="3293209"/>
          </a:xfrm>
          <a:prstGeom prst="rect">
            <a:avLst/>
          </a:prstGeom>
          <a:solidFill>
            <a:srgbClr val="002060"/>
          </a:solidFill>
        </p:spPr>
        <p:txBody>
          <a:bodyPr wrap="square" rtlCol="0">
            <a:spAutoFit/>
          </a:bodyPr>
          <a:lstStyle/>
          <a:p>
            <a:pPr algn="ctr"/>
            <a:endParaRPr lang="nl-NL" sz="3200" dirty="0">
              <a:solidFill>
                <a:schemeClr val="bg1"/>
              </a:solidFill>
            </a:endParaRPr>
          </a:p>
          <a:p>
            <a:pPr algn="ctr"/>
            <a:endParaRPr lang="nl-NL" sz="4000" dirty="0">
              <a:solidFill>
                <a:schemeClr val="bg1"/>
              </a:solidFill>
            </a:endParaRPr>
          </a:p>
          <a:p>
            <a:pPr algn="ctr"/>
            <a:r>
              <a:rPr lang="nl-NL" sz="7200" dirty="0">
                <a:solidFill>
                  <a:schemeClr val="bg1"/>
                </a:solidFill>
                <a:latin typeface="Antropos" panose="00000900000000000000" pitchFamily="2" charset="0"/>
              </a:rPr>
              <a:t>PTA 2025-2026</a:t>
            </a:r>
          </a:p>
          <a:p>
            <a:pPr algn="ctr"/>
            <a:endParaRPr lang="nl-NL" sz="3200" dirty="0">
              <a:solidFill>
                <a:schemeClr val="bg1"/>
              </a:solidFill>
            </a:endParaRPr>
          </a:p>
          <a:p>
            <a:pPr algn="ctr"/>
            <a:endParaRPr lang="nl-NL" sz="3200" dirty="0"/>
          </a:p>
        </p:txBody>
      </p:sp>
      <p:pic>
        <p:nvPicPr>
          <p:cNvPr id="7" name="Afbeelding 6" descr="Afbeelding met tekst&#10;&#10;Automatisch gegenereerde beschrijving">
            <a:extLst>
              <a:ext uri="{FF2B5EF4-FFF2-40B4-BE49-F238E27FC236}">
                <a16:creationId xmlns:a16="http://schemas.microsoft.com/office/drawing/2014/main" id="{08EC4C22-2480-F348-B252-B46A3657B2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846" y="3495905"/>
            <a:ext cx="10528662" cy="2907505"/>
          </a:xfrm>
          <a:prstGeom prst="rect">
            <a:avLst/>
          </a:prstGeom>
        </p:spPr>
      </p:pic>
      <p:pic>
        <p:nvPicPr>
          <p:cNvPr id="4" name="Afbeelding 3">
            <a:extLst>
              <a:ext uri="{FF2B5EF4-FFF2-40B4-BE49-F238E27FC236}">
                <a16:creationId xmlns:a16="http://schemas.microsoft.com/office/drawing/2014/main" id="{4CA2453D-E9FC-5C22-B7CF-6BAC680070F8}"/>
              </a:ext>
            </a:extLst>
          </p:cNvPr>
          <p:cNvPicPr>
            <a:picLocks noChangeAspect="1"/>
          </p:cNvPicPr>
          <p:nvPr/>
        </p:nvPicPr>
        <p:blipFill>
          <a:blip r:embed="rId4"/>
          <a:stretch>
            <a:fillRect/>
          </a:stretch>
        </p:blipFill>
        <p:spPr>
          <a:xfrm>
            <a:off x="5898691" y="2821577"/>
            <a:ext cx="6225914" cy="39239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45799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4D2803-4028-4A4C-B227-DB6DA5C2327B}"/>
              </a:ext>
            </a:extLst>
          </p:cNvPr>
          <p:cNvSpPr>
            <a:spLocks noGrp="1"/>
          </p:cNvSpPr>
          <p:nvPr>
            <p:ph type="title"/>
          </p:nvPr>
        </p:nvSpPr>
        <p:spPr/>
        <p:txBody>
          <a:bodyPr/>
          <a:lstStyle/>
          <a:p>
            <a:r>
              <a:rPr lang="nl-NL" dirty="0"/>
              <a:t>PTA</a:t>
            </a:r>
          </a:p>
        </p:txBody>
      </p:sp>
      <p:sp>
        <p:nvSpPr>
          <p:cNvPr id="5" name="Rechthoek 4">
            <a:extLst>
              <a:ext uri="{FF2B5EF4-FFF2-40B4-BE49-F238E27FC236}">
                <a16:creationId xmlns:a16="http://schemas.microsoft.com/office/drawing/2014/main" id="{6DB4BDBF-CAB4-4BB7-9523-F794D0611D2D}"/>
              </a:ext>
            </a:extLst>
          </p:cNvPr>
          <p:cNvSpPr/>
          <p:nvPr/>
        </p:nvSpPr>
        <p:spPr>
          <a:xfrm>
            <a:off x="473476" y="2170097"/>
            <a:ext cx="4293833" cy="2862322"/>
          </a:xfrm>
          <a:prstGeom prst="rect">
            <a:avLst/>
          </a:prstGeom>
        </p:spPr>
        <p:txBody>
          <a:bodyPr wrap="square">
            <a:spAutoFit/>
          </a:bodyPr>
          <a:lstStyle/>
          <a:p>
            <a:pPr marL="285750" indent="-285750">
              <a:buFont typeface="Arial" panose="020B0604020202020204" pitchFamily="34" charset="0"/>
              <a:buChar char="•"/>
            </a:pPr>
            <a:r>
              <a:rPr lang="nl-NL" dirty="0"/>
              <a:t>Programma van toetsing en afsluiting.</a:t>
            </a:r>
          </a:p>
          <a:p>
            <a:pPr marL="285750" indent="-285750">
              <a:buFont typeface="Arial" panose="020B0604020202020204" pitchFamily="34" charset="0"/>
              <a:buChar char="•"/>
            </a:pPr>
            <a:r>
              <a:rPr lang="nl-NL" dirty="0"/>
              <a:t>2 Jaar</a:t>
            </a:r>
          </a:p>
          <a:p>
            <a:pPr marL="285750" indent="-285750">
              <a:buFont typeface="Arial" panose="020B0604020202020204" pitchFamily="34" charset="0"/>
              <a:buChar char="•"/>
            </a:pPr>
            <a:r>
              <a:rPr lang="nl-NL" dirty="0"/>
              <a:t>Het complete PTA (examenjaar + </a:t>
            </a:r>
            <a:r>
              <a:rPr lang="nl-NL" dirty="0" err="1"/>
              <a:t>voorexamejaar</a:t>
            </a:r>
            <a:r>
              <a:rPr lang="nl-NL" dirty="0"/>
              <a:t>) bepaalt voor 50% je eindcijfer na het Centraal Schriftelijk Examen (CSE)</a:t>
            </a:r>
          </a:p>
          <a:p>
            <a:pPr marL="285750" indent="-285750">
              <a:buFont typeface="Arial" panose="020B0604020202020204" pitchFamily="34" charset="0"/>
              <a:buChar char="•"/>
            </a:pPr>
            <a:r>
              <a:rPr lang="nl-NL" dirty="0"/>
              <a:t>Eindcijfer per vak telt mee in het PTA van het examenjaar.</a:t>
            </a:r>
          </a:p>
          <a:p>
            <a:pPr marL="285750" indent="-285750">
              <a:buFont typeface="Arial" panose="020B0604020202020204" pitchFamily="34" charset="0"/>
              <a:buChar char="•"/>
            </a:pPr>
            <a:r>
              <a:rPr lang="nl-NL" dirty="0"/>
              <a:t>Vorig schooljaar CKV afgerond en MA gestart.</a:t>
            </a:r>
          </a:p>
        </p:txBody>
      </p:sp>
      <p:sp>
        <p:nvSpPr>
          <p:cNvPr id="6" name="Tijdelijke aanduiding voor inhoud 5">
            <a:extLst>
              <a:ext uri="{FF2B5EF4-FFF2-40B4-BE49-F238E27FC236}">
                <a16:creationId xmlns:a16="http://schemas.microsoft.com/office/drawing/2014/main" id="{F6886717-ACBD-4965-F9C6-73BF2CB919B3}"/>
              </a:ext>
            </a:extLst>
          </p:cNvPr>
          <p:cNvSpPr>
            <a:spLocks noGrp="1"/>
          </p:cNvSpPr>
          <p:nvPr>
            <p:ph idx="1"/>
          </p:nvPr>
        </p:nvSpPr>
        <p:spPr/>
        <p:txBody>
          <a:bodyPr/>
          <a:lstStyle/>
          <a:p>
            <a:endParaRPr lang="nl-NL" dirty="0"/>
          </a:p>
        </p:txBody>
      </p:sp>
      <p:pic>
        <p:nvPicPr>
          <p:cNvPr id="8" name="Afbeelding 7">
            <a:extLst>
              <a:ext uri="{FF2B5EF4-FFF2-40B4-BE49-F238E27FC236}">
                <a16:creationId xmlns:a16="http://schemas.microsoft.com/office/drawing/2014/main" id="{FF3C166B-023D-5F86-55E1-353FD763CA5E}"/>
              </a:ext>
            </a:extLst>
          </p:cNvPr>
          <p:cNvPicPr>
            <a:picLocks noChangeAspect="1"/>
          </p:cNvPicPr>
          <p:nvPr/>
        </p:nvPicPr>
        <p:blipFill>
          <a:blip r:embed="rId2"/>
          <a:stretch>
            <a:fillRect/>
          </a:stretch>
        </p:blipFill>
        <p:spPr>
          <a:xfrm>
            <a:off x="4602806" y="2077625"/>
            <a:ext cx="7420300" cy="3781174"/>
          </a:xfrm>
          <a:prstGeom prst="rect">
            <a:avLst/>
          </a:prstGeom>
        </p:spPr>
      </p:pic>
    </p:spTree>
    <p:extLst>
      <p:ext uri="{BB962C8B-B14F-4D97-AF65-F5344CB8AC3E}">
        <p14:creationId xmlns:p14="http://schemas.microsoft.com/office/powerpoint/2010/main" val="3786382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79F696-0EA1-40A1-98B7-268575F91937}"/>
              </a:ext>
            </a:extLst>
          </p:cNvPr>
          <p:cNvSpPr>
            <a:spLocks noGrp="1"/>
          </p:cNvSpPr>
          <p:nvPr>
            <p:ph type="title"/>
          </p:nvPr>
        </p:nvSpPr>
        <p:spPr/>
        <p:txBody>
          <a:bodyPr/>
          <a:lstStyle/>
          <a:p>
            <a:r>
              <a:rPr lang="nl-NL" dirty="0"/>
              <a:t>Herkansen en/of inhalen na kennisweken </a:t>
            </a:r>
          </a:p>
        </p:txBody>
      </p:sp>
      <p:sp>
        <p:nvSpPr>
          <p:cNvPr id="3" name="Tijdelijke aanduiding voor inhoud 2">
            <a:extLst>
              <a:ext uri="{FF2B5EF4-FFF2-40B4-BE49-F238E27FC236}">
                <a16:creationId xmlns:a16="http://schemas.microsoft.com/office/drawing/2014/main" id="{84625B61-2542-4614-8CD4-730F4522856F}"/>
              </a:ext>
            </a:extLst>
          </p:cNvPr>
          <p:cNvSpPr>
            <a:spLocks noGrp="1"/>
          </p:cNvSpPr>
          <p:nvPr>
            <p:ph idx="1"/>
          </p:nvPr>
        </p:nvSpPr>
        <p:spPr/>
        <p:txBody>
          <a:bodyPr>
            <a:normAutofit lnSpcReduction="10000"/>
          </a:bodyPr>
          <a:lstStyle/>
          <a:p>
            <a:pPr marL="0" indent="0">
              <a:buNone/>
            </a:pPr>
            <a:r>
              <a:rPr lang="nl-NL" dirty="0"/>
              <a:t>Herkansen</a:t>
            </a:r>
          </a:p>
          <a:p>
            <a:r>
              <a:rPr lang="nl-NL" dirty="0"/>
              <a:t>Je hebt twee herkansingen per schooljaar.</a:t>
            </a:r>
          </a:p>
          <a:p>
            <a:r>
              <a:rPr lang="nl-NL" dirty="0"/>
              <a:t>Na KW 1 en 2.</a:t>
            </a:r>
          </a:p>
          <a:p>
            <a:r>
              <a:rPr lang="nl-NL" dirty="0">
                <a:sym typeface="Wingdings" panose="05000000000000000000" pitchFamily="2" charset="2"/>
              </a:rPr>
              <a:t>Toetsen die ingehaald dienen te worden kunnen niet worden herkanst.</a:t>
            </a:r>
          </a:p>
          <a:p>
            <a:pPr lvl="2"/>
            <a:r>
              <a:rPr lang="nl-NL" dirty="0">
                <a:sym typeface="Wingdings" panose="05000000000000000000" pitchFamily="2" charset="2"/>
              </a:rPr>
              <a:t>Zoals in het examenreglement beschreven kan een rector een uitzondering maken.</a:t>
            </a:r>
          </a:p>
          <a:p>
            <a:endParaRPr lang="nl-NL" dirty="0"/>
          </a:p>
          <a:p>
            <a:pPr marL="0" indent="0">
              <a:buNone/>
            </a:pPr>
            <a:r>
              <a:rPr lang="nl-NL" dirty="0"/>
              <a:t>Inhalen</a:t>
            </a:r>
          </a:p>
          <a:p>
            <a:r>
              <a:rPr lang="nl-NL" dirty="0"/>
              <a:t>Wanneer je een toets mist haal je deze in. </a:t>
            </a:r>
          </a:p>
          <a:p>
            <a:r>
              <a:rPr lang="nl-NL" dirty="0"/>
              <a:t>Na KW een centraal inhaalmoment.</a:t>
            </a:r>
          </a:p>
          <a:p>
            <a:r>
              <a:rPr lang="nl-NL" dirty="0"/>
              <a:t>Tijdens de les op eigen initiatief bij de docent.</a:t>
            </a:r>
          </a:p>
        </p:txBody>
      </p:sp>
    </p:spTree>
    <p:extLst>
      <p:ext uri="{BB962C8B-B14F-4D97-AF65-F5344CB8AC3E}">
        <p14:creationId xmlns:p14="http://schemas.microsoft.com/office/powerpoint/2010/main" val="4187387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9C6574-922C-458D-85AA-DC4A279E5AA1}"/>
              </a:ext>
            </a:extLst>
          </p:cNvPr>
          <p:cNvSpPr>
            <a:spLocks noGrp="1"/>
          </p:cNvSpPr>
          <p:nvPr>
            <p:ph type="title"/>
          </p:nvPr>
        </p:nvSpPr>
        <p:spPr/>
        <p:txBody>
          <a:bodyPr/>
          <a:lstStyle/>
          <a:p>
            <a:r>
              <a:rPr lang="nl-NL" dirty="0"/>
              <a:t>Examenreglement</a:t>
            </a:r>
          </a:p>
        </p:txBody>
      </p:sp>
      <p:sp>
        <p:nvSpPr>
          <p:cNvPr id="3" name="Tijdelijke aanduiding voor inhoud 2">
            <a:extLst>
              <a:ext uri="{FF2B5EF4-FFF2-40B4-BE49-F238E27FC236}">
                <a16:creationId xmlns:a16="http://schemas.microsoft.com/office/drawing/2014/main" id="{B12A5066-1D0C-466B-8725-242E2C3CDFCF}"/>
              </a:ext>
            </a:extLst>
          </p:cNvPr>
          <p:cNvSpPr>
            <a:spLocks noGrp="1"/>
          </p:cNvSpPr>
          <p:nvPr>
            <p:ph idx="1"/>
          </p:nvPr>
        </p:nvSpPr>
        <p:spPr/>
        <p:txBody>
          <a:bodyPr/>
          <a:lstStyle/>
          <a:p>
            <a:r>
              <a:rPr lang="nl-NL" dirty="0"/>
              <a:t>Website</a:t>
            </a:r>
          </a:p>
          <a:p>
            <a:r>
              <a:rPr lang="nl-NL" dirty="0"/>
              <a:t>Belangrijke zaken</a:t>
            </a:r>
          </a:p>
          <a:p>
            <a:pPr lvl="1"/>
            <a:r>
              <a:rPr lang="nl-NL" dirty="0"/>
              <a:t>Absentie </a:t>
            </a:r>
            <a:r>
              <a:rPr lang="nl-NL" dirty="0">
                <a:sym typeface="Wingdings" panose="05000000000000000000" pitchFamily="2" charset="2"/>
              </a:rPr>
              <a:t> geoorloofd/ongeoorloofd</a:t>
            </a:r>
          </a:p>
          <a:p>
            <a:r>
              <a:rPr lang="nl-NL" dirty="0">
                <a:sym typeface="Wingdings" panose="05000000000000000000" pitchFamily="2" charset="2"/>
              </a:rPr>
              <a:t>Maatregel toepassen</a:t>
            </a:r>
          </a:p>
          <a:p>
            <a:pPr lvl="1"/>
            <a:r>
              <a:rPr lang="nl-NL" dirty="0">
                <a:sym typeface="Wingdings" panose="05000000000000000000" pitchFamily="2" charset="2"/>
              </a:rPr>
              <a:t>Fraude</a:t>
            </a:r>
          </a:p>
          <a:p>
            <a:pPr lvl="1"/>
            <a:r>
              <a:rPr lang="nl-NL" dirty="0">
                <a:sym typeface="Wingdings" panose="05000000000000000000" pitchFamily="2" charset="2"/>
              </a:rPr>
              <a:t>Ongeoorloofde absentie</a:t>
            </a:r>
          </a:p>
          <a:p>
            <a:pPr lvl="1"/>
            <a:r>
              <a:rPr lang="nl-NL" dirty="0">
                <a:sym typeface="Wingdings" panose="05000000000000000000" pitchFamily="2" charset="2"/>
              </a:rPr>
              <a:t>Spieken</a:t>
            </a:r>
          </a:p>
          <a:p>
            <a:pPr lvl="1"/>
            <a:r>
              <a:rPr lang="nl-NL" dirty="0">
                <a:sym typeface="Wingdings" panose="05000000000000000000" pitchFamily="2" charset="2"/>
              </a:rPr>
              <a:t>Mobiel op zak/gebruik</a:t>
            </a:r>
          </a:p>
          <a:p>
            <a:pPr lvl="1"/>
            <a:endParaRPr lang="nl-NL" dirty="0"/>
          </a:p>
        </p:txBody>
      </p:sp>
    </p:spTree>
    <p:extLst>
      <p:ext uri="{BB962C8B-B14F-4D97-AF65-F5344CB8AC3E}">
        <p14:creationId xmlns:p14="http://schemas.microsoft.com/office/powerpoint/2010/main" val="2136915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DEF578-CA90-4667-8E3C-69A4DAA49DA9}"/>
              </a:ext>
            </a:extLst>
          </p:cNvPr>
          <p:cNvSpPr>
            <a:spLocks noGrp="1"/>
          </p:cNvSpPr>
          <p:nvPr>
            <p:ph type="title"/>
          </p:nvPr>
        </p:nvSpPr>
        <p:spPr/>
        <p:txBody>
          <a:bodyPr/>
          <a:lstStyle/>
          <a:p>
            <a:r>
              <a:rPr lang="nl-NL" dirty="0"/>
              <a:t>Communicatie	</a:t>
            </a:r>
          </a:p>
        </p:txBody>
      </p:sp>
      <p:sp>
        <p:nvSpPr>
          <p:cNvPr id="3" name="Tijdelijke aanduiding voor inhoud 2">
            <a:extLst>
              <a:ext uri="{FF2B5EF4-FFF2-40B4-BE49-F238E27FC236}">
                <a16:creationId xmlns:a16="http://schemas.microsoft.com/office/drawing/2014/main" id="{203AA5FB-A7FF-462E-A31A-8F80354E53BE}"/>
              </a:ext>
            </a:extLst>
          </p:cNvPr>
          <p:cNvSpPr>
            <a:spLocks noGrp="1"/>
          </p:cNvSpPr>
          <p:nvPr>
            <p:ph idx="1"/>
          </p:nvPr>
        </p:nvSpPr>
        <p:spPr/>
        <p:txBody>
          <a:bodyPr/>
          <a:lstStyle/>
          <a:p>
            <a:r>
              <a:rPr lang="nl-NL" u="sng" dirty="0"/>
              <a:t>Mail</a:t>
            </a:r>
          </a:p>
          <a:p>
            <a:r>
              <a:rPr lang="nl-NL" dirty="0"/>
              <a:t>Magister</a:t>
            </a:r>
          </a:p>
          <a:p>
            <a:r>
              <a:rPr lang="nl-NL" dirty="0"/>
              <a:t>Website</a:t>
            </a:r>
          </a:p>
          <a:p>
            <a:endParaRPr lang="nl-NL" dirty="0"/>
          </a:p>
          <a:p>
            <a:pPr marL="0" indent="0">
              <a:buNone/>
            </a:pPr>
            <a:r>
              <a:rPr lang="nl-NL" dirty="0"/>
              <a:t>Vragen/opmerkingen/klachten:</a:t>
            </a:r>
          </a:p>
          <a:p>
            <a:r>
              <a:rPr lang="nl-NL" dirty="0"/>
              <a:t>Examen@novalis.nl</a:t>
            </a:r>
          </a:p>
          <a:p>
            <a:endParaRPr lang="nl-NL" dirty="0"/>
          </a:p>
        </p:txBody>
      </p:sp>
      <p:pic>
        <p:nvPicPr>
          <p:cNvPr id="4" name="Afbeelding 3">
            <a:extLst>
              <a:ext uri="{FF2B5EF4-FFF2-40B4-BE49-F238E27FC236}">
                <a16:creationId xmlns:a16="http://schemas.microsoft.com/office/drawing/2014/main" id="{064C7874-8C26-4223-89E9-EB63BD6AD381}"/>
              </a:ext>
            </a:extLst>
          </p:cNvPr>
          <p:cNvPicPr>
            <a:picLocks noChangeAspect="1"/>
          </p:cNvPicPr>
          <p:nvPr/>
        </p:nvPicPr>
        <p:blipFill>
          <a:blip r:embed="rId2"/>
          <a:stretch>
            <a:fillRect/>
          </a:stretch>
        </p:blipFill>
        <p:spPr>
          <a:xfrm>
            <a:off x="4462318" y="2034419"/>
            <a:ext cx="7285798" cy="3824380"/>
          </a:xfrm>
          <a:prstGeom prst="rect">
            <a:avLst/>
          </a:prstGeom>
        </p:spPr>
      </p:pic>
    </p:spTree>
    <p:extLst>
      <p:ext uri="{BB962C8B-B14F-4D97-AF65-F5344CB8AC3E}">
        <p14:creationId xmlns:p14="http://schemas.microsoft.com/office/powerpoint/2010/main" val="394616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967E5E-658D-9B94-90B0-8B13C790ED52}"/>
              </a:ext>
            </a:extLst>
          </p:cNvPr>
          <p:cNvSpPr>
            <a:spLocks noGrp="1"/>
          </p:cNvSpPr>
          <p:nvPr>
            <p:ph type="title"/>
          </p:nvPr>
        </p:nvSpPr>
        <p:spPr/>
        <p:txBody>
          <a:bodyPr/>
          <a:lstStyle/>
          <a:p>
            <a:r>
              <a:rPr lang="nl-NL" dirty="0"/>
              <a:t>Maatwerk</a:t>
            </a:r>
          </a:p>
        </p:txBody>
      </p:sp>
      <p:sp>
        <p:nvSpPr>
          <p:cNvPr id="4" name="Tijdelijke aanduiding voor inhoud 2">
            <a:extLst>
              <a:ext uri="{FF2B5EF4-FFF2-40B4-BE49-F238E27FC236}">
                <a16:creationId xmlns:a16="http://schemas.microsoft.com/office/drawing/2014/main" id="{114B4977-4EE3-A468-CBB1-A5BDB0996479}"/>
              </a:ext>
            </a:extLst>
          </p:cNvPr>
          <p:cNvSpPr txBox="1">
            <a:spLocks/>
          </p:cNvSpPr>
          <p:nvPr/>
        </p:nvSpPr>
        <p:spPr>
          <a:xfrm>
            <a:off x="580858" y="2165158"/>
            <a:ext cx="11029950" cy="3678238"/>
          </a:xfrm>
          <a:prstGeom prst="rect">
            <a:avLst/>
          </a:prstGeom>
        </p:spPr>
        <p:txBody>
          <a:bodyPr vert="horz" lIns="91440" tIns="45720" rIns="91440" bIns="45720" rtlCol="0" anchor="ctr">
            <a:normAutofit fontScale="77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nl-NL" b="1" dirty="0"/>
              <a:t>Regeling voor </a:t>
            </a:r>
            <a:r>
              <a:rPr lang="nl-NL" b="1" dirty="0" err="1"/>
              <a:t>doublanten</a:t>
            </a:r>
            <a:r>
              <a:rPr lang="nl-NL" b="1" dirty="0"/>
              <a:t> uit de voorexamenklassen (9 vmbo-t, 10 havo, 10 vwo en 11 vwo)</a:t>
            </a:r>
            <a:br>
              <a:rPr lang="nl-NL" b="1" dirty="0"/>
            </a:br>
            <a:endParaRPr lang="nl-NL" b="1" dirty="0"/>
          </a:p>
          <a:p>
            <a:r>
              <a:rPr lang="nl-NL" dirty="0"/>
              <a:t>Alle schriftelijke toetsen moeten opnieuw worden gemaakt tenzij in overleg tussen leerling, ouders/ verzorgers, mentor, vakdocent en teamleider anders wordt besloten. Wanneer een onderdeel opnieuw wordt gedaan telt het nieuwe cijfer.</a:t>
            </a:r>
          </a:p>
          <a:p>
            <a:r>
              <a:rPr lang="nl-NL" dirty="0"/>
              <a:t>Alle hoofdonderwijsperiodes, practica, mondelingen, presentaties, werkstukken, </a:t>
            </a:r>
            <a:r>
              <a:rPr lang="nl-NL" dirty="0" err="1"/>
              <a:t>lite</a:t>
            </a:r>
            <a:r>
              <a:rPr lang="nl-NL" dirty="0"/>
              <a:t>- ratuur enz. moeten opnieuw worden gemaakt tenzij in overleg tussen leerling, ouders/verzorgers, mentor en vakdocent anders wordt besloten. Wanneer een onderdeel opnieuw wordt gedaan telt het nieuwe cijfer.</a:t>
            </a:r>
          </a:p>
          <a:p>
            <a:r>
              <a:rPr lang="nl-NL" dirty="0"/>
              <a:t>Een PTA onderdeel kan alleen worden meegenomen wanneer het oorspronkelijke cijfer een 7,0 of hoger is. </a:t>
            </a:r>
          </a:p>
          <a:p>
            <a:r>
              <a:rPr lang="nl-NL" dirty="0"/>
              <a:t>De afspraken worden uiterlijk 1 oktober van het nieuwe schooljaar vastgelegd in het gepersonaliseerde </a:t>
            </a:r>
            <a:r>
              <a:rPr lang="nl-NL" dirty="0" err="1"/>
              <a:t>pta</a:t>
            </a:r>
            <a:r>
              <a:rPr lang="nl-NL" dirty="0"/>
              <a:t> (maatwerk-</a:t>
            </a:r>
            <a:r>
              <a:rPr lang="nl-NL" dirty="0" err="1"/>
              <a:t>pta</a:t>
            </a:r>
            <a:r>
              <a:rPr lang="nl-NL" dirty="0"/>
              <a:t>) van de betreffende leerling. Het formulier voor een aanvraag van dit maatwerk kan opgehaald worden bij de maatwerkcoördinator.</a:t>
            </a:r>
          </a:p>
          <a:p>
            <a:r>
              <a:rPr lang="nl-NL" dirty="0"/>
              <a:t>Vrijstelling kan aangevraagd worden voor KCKV en rekenen (9 vmbo-t), CKV (10 havo</a:t>
            </a:r>
            <a:r>
              <a:rPr lang="nl-NL"/>
              <a:t>/vwo) en </a:t>
            </a:r>
            <a:r>
              <a:rPr lang="nl-NL" dirty="0"/>
              <a:t>rekenen (10 havo) en maatschappijleer (11 vwo), maar alleen indien deze vakken met tenminste een ‘V’ of 7,0 zijn afgesloten. Het formulier voor een aanvraag van dit maatwerk kan opgehaald worden bij de maatwerkcoördinator.</a:t>
            </a:r>
          </a:p>
          <a:p>
            <a:r>
              <a:rPr lang="nl-NL" dirty="0"/>
              <a:t>Een zittenblijver mag het eindwerkstuk afronden in 10 havo of 11 vwo.</a:t>
            </a:r>
          </a:p>
          <a:p>
            <a:r>
              <a:rPr lang="nl-NL" dirty="0"/>
              <a:t>Het vak lichamelijke opvoeding wordt altijd opnieuw gevolgd (tenzij ontheffing is verleend).</a:t>
            </a:r>
          </a:p>
        </p:txBody>
      </p:sp>
    </p:spTree>
    <p:extLst>
      <p:ext uri="{BB962C8B-B14F-4D97-AF65-F5344CB8AC3E}">
        <p14:creationId xmlns:p14="http://schemas.microsoft.com/office/powerpoint/2010/main" val="834552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B35AA-45B8-4D20-B5B3-3995AFB100FD}"/>
              </a:ext>
            </a:extLst>
          </p:cNvPr>
          <p:cNvSpPr>
            <a:spLocks noGrp="1"/>
          </p:cNvSpPr>
          <p:nvPr>
            <p:ph type="title"/>
          </p:nvPr>
        </p:nvSpPr>
        <p:spPr/>
        <p:txBody>
          <a:bodyPr/>
          <a:lstStyle/>
          <a:p>
            <a:r>
              <a:rPr lang="nl-NL" dirty="0"/>
              <a:t>Ondersteuningsbehoefte</a:t>
            </a:r>
          </a:p>
        </p:txBody>
      </p:sp>
      <p:sp>
        <p:nvSpPr>
          <p:cNvPr id="3" name="Tijdelijke aanduiding voor inhoud 2">
            <a:extLst>
              <a:ext uri="{FF2B5EF4-FFF2-40B4-BE49-F238E27FC236}">
                <a16:creationId xmlns:a16="http://schemas.microsoft.com/office/drawing/2014/main" id="{B7B6610D-2C0C-4183-BBEA-61C6AD70C0BF}"/>
              </a:ext>
            </a:extLst>
          </p:cNvPr>
          <p:cNvSpPr>
            <a:spLocks noGrp="1"/>
          </p:cNvSpPr>
          <p:nvPr>
            <p:ph idx="1"/>
          </p:nvPr>
        </p:nvSpPr>
        <p:spPr/>
        <p:txBody>
          <a:bodyPr/>
          <a:lstStyle/>
          <a:p>
            <a:r>
              <a:rPr lang="nl-NL" dirty="0"/>
              <a:t>Meldt je bij je mentor</a:t>
            </a:r>
          </a:p>
          <a:p>
            <a:endParaRPr lang="nl-NL" dirty="0"/>
          </a:p>
        </p:txBody>
      </p:sp>
    </p:spTree>
    <p:extLst>
      <p:ext uri="{BB962C8B-B14F-4D97-AF65-F5344CB8AC3E}">
        <p14:creationId xmlns:p14="http://schemas.microsoft.com/office/powerpoint/2010/main" val="3887096494"/>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135</TotalTime>
  <Words>416</Words>
  <Application>Microsoft Office PowerPoint</Application>
  <PresentationFormat>Breedbeeld</PresentationFormat>
  <Paragraphs>48</Paragraphs>
  <Slides>7</Slides>
  <Notes>1</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7</vt:i4>
      </vt:variant>
    </vt:vector>
  </HeadingPairs>
  <TitlesOfParts>
    <vt:vector size="14" baseType="lpstr">
      <vt:lpstr>Antropos</vt:lpstr>
      <vt:lpstr>Arial</vt:lpstr>
      <vt:lpstr>Calibri</vt:lpstr>
      <vt:lpstr>Gill Sans MT</vt:lpstr>
      <vt:lpstr>Wingdings</vt:lpstr>
      <vt:lpstr>Wingdings 2</vt:lpstr>
      <vt:lpstr>Dividend</vt:lpstr>
      <vt:lpstr>PowerPoint-presentatie</vt:lpstr>
      <vt:lpstr>PTA</vt:lpstr>
      <vt:lpstr>Herkansen en/of inhalen na kennisweken </vt:lpstr>
      <vt:lpstr>Examenreglement</vt:lpstr>
      <vt:lpstr>Communicatie </vt:lpstr>
      <vt:lpstr>Maatwerk</vt:lpstr>
      <vt:lpstr>Ondersteuningsbehoefte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N.de Wijs Novalis College</dc:creator>
  <cp:lastModifiedBy>N. de Wijs</cp:lastModifiedBy>
  <cp:revision>18</cp:revision>
  <dcterms:created xsi:type="dcterms:W3CDTF">2024-08-29T09:18:57Z</dcterms:created>
  <dcterms:modified xsi:type="dcterms:W3CDTF">2025-09-09T14:13:15Z</dcterms:modified>
</cp:coreProperties>
</file>