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0"/>
  </p:notesMasterIdLst>
  <p:sldIdLst>
    <p:sldId id="635" r:id="rId2"/>
    <p:sldId id="641" r:id="rId3"/>
    <p:sldId id="642" r:id="rId4"/>
    <p:sldId id="644" r:id="rId5"/>
    <p:sldId id="646" r:id="rId6"/>
    <p:sldId id="639" r:id="rId7"/>
    <p:sldId id="645" r:id="rId8"/>
    <p:sldId id="64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E538F-93AE-435A-B5B3-DCBBA1A365E5}" type="datetimeFigureOut">
              <a:rPr lang="nl-NL" smtClean="0"/>
              <a:t>11-9-2026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8C515-EEC1-4196-B237-EA2A850D8711}" type="slidenum">
              <a:rPr lang="nl-NL" smtClean="0"/>
              <a:t>‹nr.›</a:t>
            </a:fld>
            <a:endParaRPr lang="nl-NL"/>
          </a:p>
        </p:txBody>
      </p:sp>
    </p:spTree>
    <p:extLst>
      <p:ext uri="{BB962C8B-B14F-4D97-AF65-F5344CB8AC3E}">
        <p14:creationId xmlns:p14="http://schemas.microsoft.com/office/powerpoint/2010/main" val="10739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A028207-FD44-4066-B0F1-A89BE9CB872E}" type="slidenum">
              <a:rPr lang="nl-NL" smtClean="0"/>
              <a:t>1</a:t>
            </a:fld>
            <a:endParaRPr lang="nl-NL"/>
          </a:p>
        </p:txBody>
      </p:sp>
    </p:spTree>
    <p:extLst>
      <p:ext uri="{BB962C8B-B14F-4D97-AF65-F5344CB8AC3E}">
        <p14:creationId xmlns:p14="http://schemas.microsoft.com/office/powerpoint/2010/main" val="398457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nl-NL"/>
              <a:t>Klik om stijl te bewerken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3819484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a:xfrm>
            <a:off x="10558300" y="5956137"/>
            <a:ext cx="1052508" cy="365125"/>
          </a:xfrm>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723566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nl-NL"/>
              <a:t>Klik om stijl te bewerken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1194076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433040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204977E1-33DD-4002-B2D2-0231C73D8D97}" type="datetimeFigureOut">
              <a:rPr lang="nl-NL" smtClean="0"/>
              <a:t>11-9-2026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3903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204977E1-33DD-4002-B2D2-0231C73D8D97}" type="datetimeFigureOut">
              <a:rPr lang="nl-NL" smtClean="0"/>
              <a:t>11-9-2026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316677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977E1-33DD-4002-B2D2-0231C73D8D97}" type="datetimeFigureOut">
              <a:rPr lang="nl-NL" smtClean="0"/>
              <a:t>11-9-2026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6036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nl-NL"/>
              <a:t>Klik om stijl te bewerken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350376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3405688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3305456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774923" y="5951811"/>
            <a:ext cx="7896279" cy="365125"/>
          </a:xfrm>
        </p:spPr>
        <p:txBody>
          <a:bodyPr/>
          <a:lstStyle/>
          <a:p>
            <a:endParaRPr lang="nl-NL"/>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1128795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66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nl-NL"/>
              <a:t>Klik om stijl te bewerken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nl-NL"/>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2538C4A2-7A80-497F-9BF7-4D09D34D434C}" type="slidenum">
              <a:rPr lang="nl-NL" smtClean="0"/>
              <a:t>‹nr.›</a:t>
            </a:fld>
            <a:endParaRPr lang="nl-NL"/>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8778021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521702C0-8E68-3E40-8037-983476AE83B2}"/>
              </a:ext>
            </a:extLst>
          </p:cNvPr>
          <p:cNvSpPr txBox="1"/>
          <p:nvPr/>
        </p:nvSpPr>
        <p:spPr>
          <a:xfrm>
            <a:off x="0" y="0"/>
            <a:ext cx="12191999" cy="3293209"/>
          </a:xfrm>
          <a:prstGeom prst="rect">
            <a:avLst/>
          </a:prstGeom>
          <a:solidFill>
            <a:srgbClr val="002060"/>
          </a:solidFill>
        </p:spPr>
        <p:txBody>
          <a:bodyPr wrap="square" rtlCol="0">
            <a:spAutoFit/>
          </a:bodyPr>
          <a:lstStyle/>
          <a:p>
            <a:pPr algn="ctr"/>
            <a:endParaRPr lang="nl-NL" sz="3200" dirty="0">
              <a:solidFill>
                <a:schemeClr val="bg1"/>
              </a:solidFill>
            </a:endParaRPr>
          </a:p>
          <a:p>
            <a:pPr algn="ctr"/>
            <a:endParaRPr lang="nl-NL" sz="4000" dirty="0">
              <a:solidFill>
                <a:schemeClr val="bg1"/>
              </a:solidFill>
            </a:endParaRPr>
          </a:p>
          <a:p>
            <a:pPr algn="ctr"/>
            <a:r>
              <a:rPr lang="nl-NL" sz="7200" dirty="0">
                <a:solidFill>
                  <a:schemeClr val="bg1"/>
                </a:solidFill>
                <a:latin typeface="Antropos" panose="00000900000000000000" pitchFamily="2" charset="0"/>
              </a:rPr>
              <a:t>PTA 2026-2027</a:t>
            </a:r>
          </a:p>
          <a:p>
            <a:pPr algn="ctr"/>
            <a:endParaRPr lang="nl-NL" sz="3200" dirty="0">
              <a:solidFill>
                <a:schemeClr val="bg1"/>
              </a:solidFill>
            </a:endParaRPr>
          </a:p>
          <a:p>
            <a:pPr algn="ctr"/>
            <a:endParaRPr lang="nl-NL" sz="3200" dirty="0"/>
          </a:p>
        </p:txBody>
      </p:sp>
      <p:pic>
        <p:nvPicPr>
          <p:cNvPr id="7" name="Afbeelding 6" descr="Afbeelding met tekst&#10;&#10;Automatisch gegenereerde beschrijving">
            <a:extLst>
              <a:ext uri="{FF2B5EF4-FFF2-40B4-BE49-F238E27FC236}">
                <a16:creationId xmlns:a16="http://schemas.microsoft.com/office/drawing/2014/main" id="{08EC4C22-2480-F348-B252-B46A3657B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46" y="3495905"/>
            <a:ext cx="10528662" cy="2907505"/>
          </a:xfrm>
          <a:prstGeom prst="rect">
            <a:avLst/>
          </a:prstGeom>
        </p:spPr>
      </p:pic>
      <p:pic>
        <p:nvPicPr>
          <p:cNvPr id="4" name="Afbeelding 3">
            <a:extLst>
              <a:ext uri="{FF2B5EF4-FFF2-40B4-BE49-F238E27FC236}">
                <a16:creationId xmlns:a16="http://schemas.microsoft.com/office/drawing/2014/main" id="{4CA2453D-E9FC-5C22-B7CF-6BAC680070F8}"/>
              </a:ext>
            </a:extLst>
          </p:cNvPr>
          <p:cNvPicPr>
            <a:picLocks noChangeAspect="1"/>
          </p:cNvPicPr>
          <p:nvPr/>
        </p:nvPicPr>
        <p:blipFill>
          <a:blip r:embed="rId4"/>
          <a:stretch>
            <a:fillRect/>
          </a:stretch>
        </p:blipFill>
        <p:spPr>
          <a:xfrm>
            <a:off x="5966086" y="2858153"/>
            <a:ext cx="6225914" cy="3923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579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2DC326-7B73-420E-9DE6-171FCACFB36C}"/>
              </a:ext>
            </a:extLst>
          </p:cNvPr>
          <p:cNvSpPr>
            <a:spLocks noGrp="1"/>
          </p:cNvSpPr>
          <p:nvPr>
            <p:ph type="title"/>
          </p:nvPr>
        </p:nvSpPr>
        <p:spPr/>
        <p:txBody>
          <a:bodyPr/>
          <a:lstStyle/>
          <a:p>
            <a:r>
              <a:rPr lang="nl-NL" dirty="0"/>
              <a:t>PTA</a:t>
            </a:r>
          </a:p>
        </p:txBody>
      </p:sp>
      <p:sp>
        <p:nvSpPr>
          <p:cNvPr id="5" name="Rechthoek 4">
            <a:extLst>
              <a:ext uri="{FF2B5EF4-FFF2-40B4-BE49-F238E27FC236}">
                <a16:creationId xmlns:a16="http://schemas.microsoft.com/office/drawing/2014/main" id="{383470F4-1A77-453F-9E28-4D0F6B02665B}"/>
              </a:ext>
            </a:extLst>
          </p:cNvPr>
          <p:cNvSpPr/>
          <p:nvPr/>
        </p:nvSpPr>
        <p:spPr>
          <a:xfrm>
            <a:off x="581192" y="1822116"/>
            <a:ext cx="4594490" cy="3693319"/>
          </a:xfrm>
          <a:prstGeom prst="rect">
            <a:avLst/>
          </a:prstGeom>
        </p:spPr>
        <p:txBody>
          <a:bodyPr wrap="square">
            <a:spAutoFit/>
          </a:bodyPr>
          <a:lstStyle/>
          <a:p>
            <a:pPr marL="285750" indent="-285750">
              <a:buFont typeface="Arial" panose="020B0604020202020204" pitchFamily="34" charset="0"/>
              <a:buChar char="•"/>
            </a:pPr>
            <a:r>
              <a:rPr lang="nl-NL" dirty="0"/>
              <a:t>Programma van toetsing en afsluiting</a:t>
            </a:r>
          </a:p>
          <a:p>
            <a:pPr marL="285750" indent="-285750">
              <a:buFont typeface="Arial" panose="020B0604020202020204" pitchFamily="34" charset="0"/>
              <a:buChar char="•"/>
            </a:pPr>
            <a:r>
              <a:rPr lang="nl-NL" dirty="0"/>
              <a:t>3 Jaar</a:t>
            </a:r>
          </a:p>
          <a:p>
            <a:pPr marL="285750" indent="-285750">
              <a:buFont typeface="Arial" panose="020B0604020202020204" pitchFamily="34" charset="0"/>
              <a:buChar char="•"/>
            </a:pPr>
            <a:r>
              <a:rPr lang="nl-NL" dirty="0"/>
              <a:t>Moet afgerond zijn om door te mogen naar klas 11</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latin typeface="Calibri" panose="020F0502020204030204" pitchFamily="34" charset="0"/>
                <a:ea typeface="Calibri" panose="020F0502020204030204" pitchFamily="34" charset="0"/>
                <a:cs typeface="Calibri" panose="020F0502020204030204" pitchFamily="34" charset="0"/>
              </a:rPr>
              <a:t>Alléén voor de vakken CKV en maatschappijleer start het PTA in klas 10V. Alle leerlingen hebben deze twee vakken.</a:t>
            </a:r>
          </a:p>
          <a:p>
            <a:pPr marL="285750" indent="-285750">
              <a:buFont typeface="Arial" panose="020B0604020202020204" pitchFamily="34" charset="0"/>
              <a:buChar char="•"/>
            </a:pPr>
            <a:r>
              <a:rPr lang="nl-NL" dirty="0">
                <a:latin typeface="Calibri" panose="020F0502020204030204" pitchFamily="34" charset="0"/>
                <a:ea typeface="Calibri" panose="020F0502020204030204" pitchFamily="34" charset="0"/>
                <a:cs typeface="Calibri" panose="020F0502020204030204" pitchFamily="34" charset="0"/>
              </a:rPr>
              <a:t>CKV is een éénjarig vak.</a:t>
            </a:r>
          </a:p>
          <a:p>
            <a:pPr marL="285750" indent="-285750">
              <a:buFont typeface="Arial" panose="020B0604020202020204" pitchFamily="34" charset="0"/>
              <a:buChar char="•"/>
            </a:pPr>
            <a:r>
              <a:rPr lang="nl-NL" dirty="0">
                <a:latin typeface="Calibri" panose="020F0502020204030204" pitchFamily="34" charset="0"/>
                <a:ea typeface="Calibri" panose="020F0502020204030204" pitchFamily="34" charset="0"/>
                <a:cs typeface="Calibri" panose="020F0502020204030204" pitchFamily="34" charset="0"/>
              </a:rPr>
              <a:t>Maatschappijleer gaat door in klas 11V.</a:t>
            </a:r>
          </a:p>
          <a:p>
            <a:endParaRPr lang="nl-NL"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nl-NL" dirty="0"/>
          </a:p>
        </p:txBody>
      </p:sp>
      <p:pic>
        <p:nvPicPr>
          <p:cNvPr id="8" name="Afbeelding 7">
            <a:extLst>
              <a:ext uri="{FF2B5EF4-FFF2-40B4-BE49-F238E27FC236}">
                <a16:creationId xmlns:a16="http://schemas.microsoft.com/office/drawing/2014/main" id="{E1A8F1CE-2F62-B6AD-A601-E9B39F00D63E}"/>
              </a:ext>
            </a:extLst>
          </p:cNvPr>
          <p:cNvPicPr>
            <a:picLocks noChangeAspect="1"/>
          </p:cNvPicPr>
          <p:nvPr/>
        </p:nvPicPr>
        <p:blipFill>
          <a:blip r:embed="rId2"/>
          <a:stretch>
            <a:fillRect/>
          </a:stretch>
        </p:blipFill>
        <p:spPr>
          <a:xfrm>
            <a:off x="5175682" y="1897981"/>
            <a:ext cx="6625742" cy="3405980"/>
          </a:xfrm>
          <a:prstGeom prst="rect">
            <a:avLst/>
          </a:prstGeom>
        </p:spPr>
      </p:pic>
    </p:spTree>
    <p:extLst>
      <p:ext uri="{BB962C8B-B14F-4D97-AF65-F5344CB8AC3E}">
        <p14:creationId xmlns:p14="http://schemas.microsoft.com/office/powerpoint/2010/main" val="3698165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EF578-CA90-4667-8E3C-69A4DAA49DA9}"/>
              </a:ext>
            </a:extLst>
          </p:cNvPr>
          <p:cNvSpPr>
            <a:spLocks noGrp="1"/>
          </p:cNvSpPr>
          <p:nvPr>
            <p:ph type="title"/>
          </p:nvPr>
        </p:nvSpPr>
        <p:spPr/>
        <p:txBody>
          <a:bodyPr/>
          <a:lstStyle/>
          <a:p>
            <a:r>
              <a:rPr lang="nl-NL" dirty="0"/>
              <a:t>Communicatie	</a:t>
            </a:r>
          </a:p>
        </p:txBody>
      </p:sp>
      <p:sp>
        <p:nvSpPr>
          <p:cNvPr id="3" name="Tijdelijke aanduiding voor inhoud 2">
            <a:extLst>
              <a:ext uri="{FF2B5EF4-FFF2-40B4-BE49-F238E27FC236}">
                <a16:creationId xmlns:a16="http://schemas.microsoft.com/office/drawing/2014/main" id="{203AA5FB-A7FF-462E-A31A-8F80354E53BE}"/>
              </a:ext>
            </a:extLst>
          </p:cNvPr>
          <p:cNvSpPr>
            <a:spLocks noGrp="1"/>
          </p:cNvSpPr>
          <p:nvPr>
            <p:ph idx="1"/>
          </p:nvPr>
        </p:nvSpPr>
        <p:spPr/>
        <p:txBody>
          <a:bodyPr/>
          <a:lstStyle/>
          <a:p>
            <a:r>
              <a:rPr lang="nl-NL" u="sng" dirty="0"/>
              <a:t>Mail</a:t>
            </a:r>
          </a:p>
          <a:p>
            <a:r>
              <a:rPr lang="nl-NL" dirty="0"/>
              <a:t>Magister</a:t>
            </a:r>
          </a:p>
          <a:p>
            <a:r>
              <a:rPr lang="nl-NL" dirty="0"/>
              <a:t>Website</a:t>
            </a:r>
          </a:p>
          <a:p>
            <a:endParaRPr lang="nl-NL" dirty="0"/>
          </a:p>
          <a:p>
            <a:pPr marL="0" indent="0">
              <a:buNone/>
            </a:pPr>
            <a:endParaRPr lang="nl-NL" dirty="0"/>
          </a:p>
        </p:txBody>
      </p:sp>
      <p:pic>
        <p:nvPicPr>
          <p:cNvPr id="4" name="Afbeelding 3">
            <a:extLst>
              <a:ext uri="{FF2B5EF4-FFF2-40B4-BE49-F238E27FC236}">
                <a16:creationId xmlns:a16="http://schemas.microsoft.com/office/drawing/2014/main" id="{064C7874-8C26-4223-89E9-EB63BD6AD381}"/>
              </a:ext>
            </a:extLst>
          </p:cNvPr>
          <p:cNvPicPr>
            <a:picLocks noChangeAspect="1"/>
          </p:cNvPicPr>
          <p:nvPr/>
        </p:nvPicPr>
        <p:blipFill>
          <a:blip r:embed="rId2"/>
          <a:stretch>
            <a:fillRect/>
          </a:stretch>
        </p:blipFill>
        <p:spPr>
          <a:xfrm>
            <a:off x="4462318" y="2034419"/>
            <a:ext cx="7285798" cy="3824380"/>
          </a:xfrm>
          <a:prstGeom prst="rect">
            <a:avLst/>
          </a:prstGeom>
        </p:spPr>
      </p:pic>
    </p:spTree>
    <p:extLst>
      <p:ext uri="{BB962C8B-B14F-4D97-AF65-F5344CB8AC3E}">
        <p14:creationId xmlns:p14="http://schemas.microsoft.com/office/powerpoint/2010/main" val="3538716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9C6574-922C-458D-85AA-DC4A279E5AA1}"/>
              </a:ext>
            </a:extLst>
          </p:cNvPr>
          <p:cNvSpPr>
            <a:spLocks noGrp="1"/>
          </p:cNvSpPr>
          <p:nvPr>
            <p:ph type="title"/>
          </p:nvPr>
        </p:nvSpPr>
        <p:spPr/>
        <p:txBody>
          <a:bodyPr/>
          <a:lstStyle/>
          <a:p>
            <a:r>
              <a:rPr lang="nl-NL" dirty="0"/>
              <a:t>Examenreglement</a:t>
            </a:r>
          </a:p>
        </p:txBody>
      </p:sp>
      <p:sp>
        <p:nvSpPr>
          <p:cNvPr id="3" name="Tijdelijke aanduiding voor inhoud 2">
            <a:extLst>
              <a:ext uri="{FF2B5EF4-FFF2-40B4-BE49-F238E27FC236}">
                <a16:creationId xmlns:a16="http://schemas.microsoft.com/office/drawing/2014/main" id="{B12A5066-1D0C-466B-8725-242E2C3CDFCF}"/>
              </a:ext>
            </a:extLst>
          </p:cNvPr>
          <p:cNvSpPr>
            <a:spLocks noGrp="1"/>
          </p:cNvSpPr>
          <p:nvPr>
            <p:ph idx="1"/>
          </p:nvPr>
        </p:nvSpPr>
        <p:spPr/>
        <p:txBody>
          <a:bodyPr>
            <a:normAutofit/>
          </a:bodyPr>
          <a:lstStyle/>
          <a:p>
            <a:r>
              <a:rPr lang="nl-NL" dirty="0"/>
              <a:t>Website</a:t>
            </a:r>
          </a:p>
          <a:p>
            <a:r>
              <a:rPr lang="nl-NL" dirty="0"/>
              <a:t>Belangrijke zaken</a:t>
            </a:r>
          </a:p>
          <a:p>
            <a:pPr lvl="1"/>
            <a:r>
              <a:rPr lang="nl-NL" dirty="0"/>
              <a:t>Absentie </a:t>
            </a:r>
            <a:r>
              <a:rPr lang="nl-NL" dirty="0">
                <a:sym typeface="Wingdings" panose="05000000000000000000" pitchFamily="2" charset="2"/>
              </a:rPr>
              <a:t> geoorloofd/ongeoorloofd</a:t>
            </a:r>
          </a:p>
          <a:p>
            <a:pPr lvl="1"/>
            <a:r>
              <a:rPr lang="nl-NL" dirty="0">
                <a:sym typeface="Wingdings" panose="05000000000000000000" pitchFamily="2" charset="2"/>
              </a:rPr>
              <a:t>Ziekmelden tijdens een kennisweek  Iedere dag door je ouders</a:t>
            </a:r>
          </a:p>
          <a:p>
            <a:r>
              <a:rPr lang="nl-NL" dirty="0">
                <a:sym typeface="Wingdings" panose="05000000000000000000" pitchFamily="2" charset="2"/>
              </a:rPr>
              <a:t>Maatregel toepassen</a:t>
            </a:r>
          </a:p>
          <a:p>
            <a:pPr lvl="1"/>
            <a:r>
              <a:rPr lang="nl-NL" dirty="0">
                <a:sym typeface="Wingdings" panose="05000000000000000000" pitchFamily="2" charset="2"/>
              </a:rPr>
              <a:t>Fraude</a:t>
            </a:r>
          </a:p>
          <a:p>
            <a:pPr lvl="1"/>
            <a:r>
              <a:rPr lang="nl-NL" dirty="0">
                <a:sym typeface="Wingdings" panose="05000000000000000000" pitchFamily="2" charset="2"/>
              </a:rPr>
              <a:t>Ongeoorloofde absentie</a:t>
            </a:r>
          </a:p>
          <a:p>
            <a:pPr lvl="1"/>
            <a:r>
              <a:rPr lang="nl-NL" dirty="0">
                <a:sym typeface="Wingdings" panose="05000000000000000000" pitchFamily="2" charset="2"/>
              </a:rPr>
              <a:t>Spieken</a:t>
            </a:r>
          </a:p>
          <a:p>
            <a:pPr lvl="1"/>
            <a:r>
              <a:rPr lang="nl-NL" dirty="0">
                <a:sym typeface="Wingdings" panose="05000000000000000000" pitchFamily="2" charset="2"/>
              </a:rPr>
              <a:t>Mobiel</a:t>
            </a:r>
            <a:r>
              <a:rPr lang="nl-NL">
                <a:sym typeface="Wingdings" panose="05000000000000000000" pitchFamily="2" charset="2"/>
              </a:rPr>
              <a:t>/horloge </a:t>
            </a:r>
            <a:r>
              <a:rPr lang="nl-NL" dirty="0">
                <a:sym typeface="Wingdings" panose="05000000000000000000" pitchFamily="2" charset="2"/>
              </a:rPr>
              <a:t>op zak/gebruik</a:t>
            </a:r>
          </a:p>
          <a:p>
            <a:pPr lvl="1"/>
            <a:endParaRPr lang="nl-NL" dirty="0"/>
          </a:p>
        </p:txBody>
      </p:sp>
    </p:spTree>
    <p:extLst>
      <p:ext uri="{BB962C8B-B14F-4D97-AF65-F5344CB8AC3E}">
        <p14:creationId xmlns:p14="http://schemas.microsoft.com/office/powerpoint/2010/main" val="2073383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9F696-0EA1-40A1-98B7-268575F91937}"/>
              </a:ext>
            </a:extLst>
          </p:cNvPr>
          <p:cNvSpPr>
            <a:spLocks noGrp="1"/>
          </p:cNvSpPr>
          <p:nvPr>
            <p:ph type="title"/>
          </p:nvPr>
        </p:nvSpPr>
        <p:spPr/>
        <p:txBody>
          <a:bodyPr/>
          <a:lstStyle/>
          <a:p>
            <a:r>
              <a:rPr lang="nl-NL" dirty="0"/>
              <a:t>Herkansen en/of inhalen na kennisweken </a:t>
            </a:r>
          </a:p>
        </p:txBody>
      </p:sp>
      <p:sp>
        <p:nvSpPr>
          <p:cNvPr id="3" name="Tijdelijke aanduiding voor inhoud 2">
            <a:extLst>
              <a:ext uri="{FF2B5EF4-FFF2-40B4-BE49-F238E27FC236}">
                <a16:creationId xmlns:a16="http://schemas.microsoft.com/office/drawing/2014/main" id="{84625B61-2542-4614-8CD4-730F4522856F}"/>
              </a:ext>
            </a:extLst>
          </p:cNvPr>
          <p:cNvSpPr>
            <a:spLocks noGrp="1"/>
          </p:cNvSpPr>
          <p:nvPr>
            <p:ph idx="1"/>
          </p:nvPr>
        </p:nvSpPr>
        <p:spPr/>
        <p:txBody>
          <a:bodyPr>
            <a:normAutofit lnSpcReduction="10000"/>
          </a:bodyPr>
          <a:lstStyle/>
          <a:p>
            <a:pPr marL="0" indent="0">
              <a:buNone/>
            </a:pPr>
            <a:r>
              <a:rPr lang="nl-NL" dirty="0"/>
              <a:t>Herkansen</a:t>
            </a:r>
          </a:p>
          <a:p>
            <a:r>
              <a:rPr lang="nl-NL" dirty="0"/>
              <a:t>Je hebt twee herkansingen per schooljaar.</a:t>
            </a:r>
          </a:p>
          <a:p>
            <a:r>
              <a:rPr lang="nl-NL" dirty="0"/>
              <a:t>Een mogelijkheid na kennisweek 1 en een mogelijkheid na kennisweek 2.</a:t>
            </a:r>
          </a:p>
          <a:p>
            <a:r>
              <a:rPr lang="nl-NL" dirty="0">
                <a:sym typeface="Wingdings" panose="05000000000000000000" pitchFamily="2" charset="2"/>
              </a:rPr>
              <a:t>Toetsen die ingehaald dienen te worden kunnen niet worden herkanst.</a:t>
            </a:r>
          </a:p>
          <a:p>
            <a:pPr lvl="2"/>
            <a:r>
              <a:rPr lang="nl-NL" dirty="0">
                <a:sym typeface="Wingdings" panose="05000000000000000000" pitchFamily="2" charset="2"/>
              </a:rPr>
              <a:t>Zoals in het examenreglement beschreven kan een rector een uitzondering maken.</a:t>
            </a:r>
          </a:p>
          <a:p>
            <a:endParaRPr lang="nl-NL" dirty="0"/>
          </a:p>
          <a:p>
            <a:pPr marL="0" indent="0">
              <a:buNone/>
            </a:pPr>
            <a:r>
              <a:rPr lang="nl-NL" dirty="0"/>
              <a:t>Inhalen</a:t>
            </a:r>
          </a:p>
          <a:p>
            <a:r>
              <a:rPr lang="nl-NL" dirty="0"/>
              <a:t>Wanneer je een toets mist haal je deze in. </a:t>
            </a:r>
          </a:p>
          <a:p>
            <a:r>
              <a:rPr lang="nl-NL" dirty="0"/>
              <a:t>Na iedere kennisweek is er een centraal inhaalmoment.</a:t>
            </a:r>
          </a:p>
          <a:p>
            <a:r>
              <a:rPr lang="nl-NL" dirty="0"/>
              <a:t>Een toets tijdens de les gemist haal je in op eigen initiatief bij de docent.</a:t>
            </a:r>
          </a:p>
        </p:txBody>
      </p:sp>
    </p:spTree>
    <p:extLst>
      <p:ext uri="{BB962C8B-B14F-4D97-AF65-F5344CB8AC3E}">
        <p14:creationId xmlns:p14="http://schemas.microsoft.com/office/powerpoint/2010/main" val="3863278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B35AA-45B8-4D20-B5B3-3995AFB100FD}"/>
              </a:ext>
            </a:extLst>
          </p:cNvPr>
          <p:cNvSpPr>
            <a:spLocks noGrp="1"/>
          </p:cNvSpPr>
          <p:nvPr>
            <p:ph type="title"/>
          </p:nvPr>
        </p:nvSpPr>
        <p:spPr/>
        <p:txBody>
          <a:bodyPr/>
          <a:lstStyle/>
          <a:p>
            <a:r>
              <a:rPr lang="nl-NL" dirty="0"/>
              <a:t>Ondersteuningsbehoefte</a:t>
            </a:r>
          </a:p>
        </p:txBody>
      </p:sp>
      <p:sp>
        <p:nvSpPr>
          <p:cNvPr id="3" name="Tijdelijke aanduiding voor inhoud 2">
            <a:extLst>
              <a:ext uri="{FF2B5EF4-FFF2-40B4-BE49-F238E27FC236}">
                <a16:creationId xmlns:a16="http://schemas.microsoft.com/office/drawing/2014/main" id="{B7B6610D-2C0C-4183-BBEA-61C6AD70C0BF}"/>
              </a:ext>
            </a:extLst>
          </p:cNvPr>
          <p:cNvSpPr>
            <a:spLocks noGrp="1"/>
          </p:cNvSpPr>
          <p:nvPr>
            <p:ph idx="1"/>
          </p:nvPr>
        </p:nvSpPr>
        <p:spPr>
          <a:xfrm>
            <a:off x="581193" y="2051331"/>
            <a:ext cx="11029615" cy="1529560"/>
          </a:xfrm>
        </p:spPr>
        <p:txBody>
          <a:bodyPr/>
          <a:lstStyle/>
          <a:p>
            <a:r>
              <a:rPr lang="nl-NL" dirty="0"/>
              <a:t>Meldt je bij je mentor</a:t>
            </a:r>
          </a:p>
          <a:p>
            <a:endParaRPr lang="nl-NL" dirty="0"/>
          </a:p>
        </p:txBody>
      </p:sp>
    </p:spTree>
    <p:extLst>
      <p:ext uri="{BB962C8B-B14F-4D97-AF65-F5344CB8AC3E}">
        <p14:creationId xmlns:p14="http://schemas.microsoft.com/office/powerpoint/2010/main" val="388709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3034C5-C2AC-E884-9CA5-C51AA15E7AE6}"/>
              </a:ext>
            </a:extLst>
          </p:cNvPr>
          <p:cNvSpPr>
            <a:spLocks noGrp="1"/>
          </p:cNvSpPr>
          <p:nvPr>
            <p:ph type="title"/>
          </p:nvPr>
        </p:nvSpPr>
        <p:spPr/>
        <p:txBody>
          <a:bodyPr/>
          <a:lstStyle/>
          <a:p>
            <a:r>
              <a:rPr lang="nl-NL" dirty="0"/>
              <a:t>Maatwerk</a:t>
            </a:r>
          </a:p>
        </p:txBody>
      </p:sp>
      <p:sp>
        <p:nvSpPr>
          <p:cNvPr id="4" name="Tijdelijke aanduiding voor inhoud 2">
            <a:extLst>
              <a:ext uri="{FF2B5EF4-FFF2-40B4-BE49-F238E27FC236}">
                <a16:creationId xmlns:a16="http://schemas.microsoft.com/office/drawing/2014/main" id="{5AB77CC0-C03C-7330-E7EF-0DD4E338F32F}"/>
              </a:ext>
            </a:extLst>
          </p:cNvPr>
          <p:cNvSpPr>
            <a:spLocks noGrp="1"/>
          </p:cNvSpPr>
          <p:nvPr>
            <p:ph idx="1"/>
          </p:nvPr>
        </p:nvSpPr>
        <p:spPr>
          <a:xfrm>
            <a:off x="581025" y="2181225"/>
            <a:ext cx="11029950" cy="3678238"/>
          </a:xfrm>
        </p:spPr>
        <p:txBody>
          <a:bodyPr>
            <a:normAutofit fontScale="77500" lnSpcReduction="20000"/>
          </a:bodyPr>
          <a:lstStyle/>
          <a:p>
            <a:pPr marL="0" indent="0">
              <a:buNone/>
            </a:pPr>
            <a:r>
              <a:rPr lang="nl-NL" b="1" dirty="0"/>
              <a:t>Regeling voor </a:t>
            </a:r>
            <a:r>
              <a:rPr lang="nl-NL" b="1" dirty="0" err="1"/>
              <a:t>doublanten</a:t>
            </a:r>
            <a:r>
              <a:rPr lang="nl-NL" b="1" dirty="0"/>
              <a:t> uit de voorexamenklassen (9 vmbo-t, 10 havo, 10 vwo en 11 vwo)</a:t>
            </a:r>
            <a:br>
              <a:rPr lang="nl-NL" b="1" dirty="0"/>
            </a:br>
            <a:endParaRPr lang="nl-NL" b="1" dirty="0"/>
          </a:p>
          <a:p>
            <a:pPr lvl="0"/>
            <a:r>
              <a:rPr lang="nl-NL" dirty="0"/>
              <a:t>Alle schriftelijke toetsen moeten opnieuw worden gemaakt tenzij in overleg tussen leerling, ouders/ verzorgers, mentor, vakdocent en teamleider anders wordt besloten. Wanneer een onderdeel opnieuw wordt gedaan telt het nieuwe cijfer.</a:t>
            </a:r>
          </a:p>
          <a:p>
            <a:pPr lvl="0"/>
            <a:r>
              <a:rPr lang="nl-NL" dirty="0"/>
              <a:t>Alle hoofdonderwijsperiodes, practica, mondelingen, presentaties, werkstukken, literatuur enz. moeten opnieuw worden gemaakt tenzij in overleg tussen leerling, ouders/verzorgers, mentor en vakdocent anders wordt besloten. Wanneer een onderdeel opnieuw wordt gedaan telt het nieuwe cijfer.</a:t>
            </a:r>
          </a:p>
          <a:p>
            <a:pPr lvl="0"/>
            <a:r>
              <a:rPr lang="nl-NL" dirty="0"/>
              <a:t>Een PTA onderdeel kan alleen worden meegenomen wanneer het oorspronkelijke cijfer een 7,0 of hoger is. </a:t>
            </a:r>
          </a:p>
          <a:p>
            <a:pPr lvl="0"/>
            <a:r>
              <a:rPr lang="nl-NL" dirty="0"/>
              <a:t>De afspraken worden uiterlijk 1 oktober van het nieuwe schooljaar vastgelegd in het gepersonaliseerde </a:t>
            </a:r>
            <a:r>
              <a:rPr lang="nl-NL" dirty="0" err="1"/>
              <a:t>pta</a:t>
            </a:r>
            <a:r>
              <a:rPr lang="nl-NL" dirty="0"/>
              <a:t> (maatwerk-</a:t>
            </a:r>
            <a:r>
              <a:rPr lang="nl-NL" dirty="0" err="1"/>
              <a:t>pta</a:t>
            </a:r>
            <a:r>
              <a:rPr lang="nl-NL" dirty="0"/>
              <a:t>) van de betreffende leerling. Het formulier voor een aanvraag van dit maatwerk kan opgehaald worden bij de maatwerkcoördinator.</a:t>
            </a:r>
          </a:p>
          <a:p>
            <a:pPr lvl="0"/>
            <a:r>
              <a:rPr lang="nl-NL" dirty="0"/>
              <a:t>Vrijstelling kan aangevraagd worden voor KCKV en rekenen (9 vmbo-t), CKV (10 havo</a:t>
            </a:r>
            <a:r>
              <a:rPr lang="nl-NL"/>
              <a:t>/vwo) en </a:t>
            </a:r>
            <a:r>
              <a:rPr lang="nl-NL" dirty="0"/>
              <a:t>rekenen (10 havo) en maatschappijleer (11 vwo), maar alleen indien deze vakken met tenminste een ‘V’ of 7,0 zijn afgesloten. Het formulier voor een aanvraag van dit maatwerk kan opgehaald worden bij de maatwerkcoördinator.</a:t>
            </a:r>
          </a:p>
          <a:p>
            <a:pPr lvl="0"/>
            <a:r>
              <a:rPr lang="nl-NL" dirty="0"/>
              <a:t>Een zittenblijver mag het eindwerkstuk afronden in 10 havo of 11 vwo.</a:t>
            </a:r>
          </a:p>
          <a:p>
            <a:pPr lvl="0"/>
            <a:r>
              <a:rPr lang="nl-NL" dirty="0"/>
              <a:t>Het vak lichamelijke opvoeding wordt altijd opnieuw gevolgd (tenzij ontheffing is verleend).</a:t>
            </a:r>
          </a:p>
        </p:txBody>
      </p:sp>
    </p:spTree>
    <p:extLst>
      <p:ext uri="{BB962C8B-B14F-4D97-AF65-F5344CB8AC3E}">
        <p14:creationId xmlns:p14="http://schemas.microsoft.com/office/powerpoint/2010/main" val="3221000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CBDC1-7FC7-407C-8DEA-1C3F48C65160}"/>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30D7222C-72A7-4F1B-A5DB-A3210D2F92D0}"/>
              </a:ext>
            </a:extLst>
          </p:cNvPr>
          <p:cNvSpPr>
            <a:spLocks noGrp="1"/>
          </p:cNvSpPr>
          <p:nvPr>
            <p:ph idx="1"/>
          </p:nvPr>
        </p:nvSpPr>
        <p:spPr/>
        <p:txBody>
          <a:bodyPr>
            <a:normAutofit/>
          </a:bodyPr>
          <a:lstStyle/>
          <a:p>
            <a:pPr marL="0" indent="0" algn="ctr">
              <a:buNone/>
            </a:pPr>
            <a:r>
              <a:rPr lang="nl-NL" sz="2800" dirty="0"/>
              <a:t>Vragen?</a:t>
            </a:r>
          </a:p>
        </p:txBody>
      </p:sp>
    </p:spTree>
    <p:extLst>
      <p:ext uri="{BB962C8B-B14F-4D97-AF65-F5344CB8AC3E}">
        <p14:creationId xmlns:p14="http://schemas.microsoft.com/office/powerpoint/2010/main" val="245744303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1603</TotalTime>
  <Words>434</Words>
  <Application>Microsoft Office PowerPoint</Application>
  <PresentationFormat>Breedbeeld</PresentationFormat>
  <Paragraphs>50</Paragraphs>
  <Slides>8</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8</vt:i4>
      </vt:variant>
    </vt:vector>
  </HeadingPairs>
  <TitlesOfParts>
    <vt:vector size="15" baseType="lpstr">
      <vt:lpstr>Antropos</vt:lpstr>
      <vt:lpstr>Arial</vt:lpstr>
      <vt:lpstr>Calibri</vt:lpstr>
      <vt:lpstr>Gill Sans MT</vt:lpstr>
      <vt:lpstr>Wingdings</vt:lpstr>
      <vt:lpstr>Wingdings 2</vt:lpstr>
      <vt:lpstr>Dividend</vt:lpstr>
      <vt:lpstr>PowerPoint-presentatie</vt:lpstr>
      <vt:lpstr>PTA</vt:lpstr>
      <vt:lpstr>Communicatie </vt:lpstr>
      <vt:lpstr>Examenreglement</vt:lpstr>
      <vt:lpstr>Herkansen en/of inhalen na kennisweken </vt:lpstr>
      <vt:lpstr>Ondersteuningsbehoefte</vt:lpstr>
      <vt:lpstr>Maatwerk</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N.de Wijs Novalis College</dc:creator>
  <cp:lastModifiedBy>N. de Wijs</cp:lastModifiedBy>
  <cp:revision>36</cp:revision>
  <dcterms:created xsi:type="dcterms:W3CDTF">2024-08-29T09:18:57Z</dcterms:created>
  <dcterms:modified xsi:type="dcterms:W3CDTF">2026-09-11T13:25:43Z</dcterms:modified>
</cp:coreProperties>
</file>