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1"/>
  </p:notesMasterIdLst>
  <p:sldIdLst>
    <p:sldId id="635" r:id="rId2"/>
    <p:sldId id="636" r:id="rId3"/>
    <p:sldId id="643" r:id="rId4"/>
    <p:sldId id="637" r:id="rId5"/>
    <p:sldId id="638" r:id="rId6"/>
    <p:sldId id="639" r:id="rId7"/>
    <p:sldId id="640" r:id="rId8"/>
    <p:sldId id="641" r:id="rId9"/>
    <p:sldId id="64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9A44-1428-42D1-8611-FF793B9D123F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13DEA-FC77-4FDD-82BE-258FA91E20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28207-FD44-4066-B0F1-A89BE9CB87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5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46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5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34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8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1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21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5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62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38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4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95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57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679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21702C0-8E68-3E40-8037-983476AE83B2}"/>
              </a:ext>
            </a:extLst>
          </p:cNvPr>
          <p:cNvSpPr txBox="1"/>
          <p:nvPr/>
        </p:nvSpPr>
        <p:spPr>
          <a:xfrm>
            <a:off x="0" y="0"/>
            <a:ext cx="12191999" cy="26776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>
              <a:solidFill>
                <a:schemeClr val="bg1"/>
              </a:solidFill>
            </a:endParaRPr>
          </a:p>
          <a:p>
            <a:pPr algn="ctr"/>
            <a:r>
              <a:rPr lang="nl-NL" sz="7200" dirty="0">
                <a:solidFill>
                  <a:schemeClr val="bg1"/>
                </a:solidFill>
                <a:latin typeface="Antropos" panose="00000900000000000000" pitchFamily="2" charset="0"/>
              </a:rPr>
              <a:t>Examen 2025-2026</a:t>
            </a:r>
          </a:p>
          <a:p>
            <a:pPr algn="ctr"/>
            <a:endParaRPr lang="nl-NL" sz="3200" dirty="0">
              <a:solidFill>
                <a:schemeClr val="bg1"/>
              </a:solidFill>
            </a:endParaRPr>
          </a:p>
          <a:p>
            <a:pPr algn="ctr"/>
            <a:endParaRPr lang="nl-NL" sz="32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8EC4C22-2480-F348-B252-B46A3657B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3495905"/>
            <a:ext cx="10528662" cy="29075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CA2453D-E9FC-5C22-B7CF-6BAC68007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691" y="2821577"/>
            <a:ext cx="6225914" cy="392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79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F7D67-1A7E-422E-A5E7-046F6634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5ACC0A-F75D-9C52-1D80-02C7592A2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C855EC-910F-0D37-5B35-CAC799151F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906007"/>
              </p:ext>
            </p:extLst>
          </p:nvPr>
        </p:nvGraphicFramePr>
        <p:xfrm>
          <a:off x="581192" y="2076604"/>
          <a:ext cx="669894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960">
                  <a:extLst>
                    <a:ext uri="{9D8B030D-6E8A-4147-A177-3AD203B41FA5}">
                      <a16:colId xmlns:a16="http://schemas.microsoft.com/office/drawing/2014/main" val="839616400"/>
                    </a:ext>
                  </a:extLst>
                </a:gridCol>
                <a:gridCol w="2700981">
                  <a:extLst>
                    <a:ext uri="{9D8B030D-6E8A-4147-A177-3AD203B41FA5}">
                      <a16:colId xmlns:a16="http://schemas.microsoft.com/office/drawing/2014/main" val="1766874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0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Kennisweek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Week 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9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Herkansing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 t/m 8 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50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Kennisweek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Week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3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Herkansing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 t/m 26 maart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6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Autorisatie SE cijfers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i="1" dirty="0"/>
                        <a:t>16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Start CSE tijdvak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 mei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54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2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Start CSE tijdvak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99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Uitslag tijdvak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6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Diploma uitreiking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7, 8 &amp; 9 juli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3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85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63C2C-70F9-723E-0A1D-0CC4FF43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E8A428-E767-5259-E590-352DCC5B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dirty="0"/>
              <a:t>Regeling gezakte leerlingen</a:t>
            </a:r>
          </a:p>
          <a:p>
            <a:r>
              <a:rPr lang="nl-NL" dirty="0"/>
              <a:t>Alle hoofdonderwijsperiodes, practica, mondelingen,</a:t>
            </a:r>
          </a:p>
          <a:p>
            <a:r>
              <a:rPr lang="nl-NL" dirty="0"/>
              <a:t>presentaties, werkstukken</a:t>
            </a:r>
            <a:r>
              <a:rPr lang="nl-NL"/>
              <a:t>, literatuur </a:t>
            </a:r>
            <a:r>
              <a:rPr lang="nl-NL" dirty="0"/>
              <a:t>enz. moeten opnieuw worden gemaakt tenzij in overleg tussen leerling, ouders/verzorgers, mentor, vakdocent en teamleider anders wordt besloten. Wanneer een onderdeel opnieuw wordt gedaan telt het nieuwe cijfer.</a:t>
            </a:r>
          </a:p>
          <a:p>
            <a:r>
              <a:rPr lang="nl-NL" dirty="0"/>
              <a:t>Een PTA onderdeel kan alleen worden meegenomen wanneer het oorspronkelijke cijfer </a:t>
            </a:r>
            <a:r>
              <a:rPr lang="nl-NL" b="1" u="sng" dirty="0"/>
              <a:t>een 7,0</a:t>
            </a:r>
            <a:r>
              <a:rPr lang="nl-NL" dirty="0"/>
              <a:t> of hoger is.</a:t>
            </a:r>
          </a:p>
          <a:p>
            <a:r>
              <a:rPr lang="nl-NL" dirty="0"/>
              <a:t>De afspraken worden uiterlijk 1 oktober van het nieuwe schooljaar vastgelegd in het gepersonaliseerde </a:t>
            </a:r>
            <a:r>
              <a:rPr lang="nl-NL" dirty="0" err="1"/>
              <a:t>pta</a:t>
            </a:r>
            <a:r>
              <a:rPr lang="nl-NL" dirty="0"/>
              <a:t> (maatwerk-</a:t>
            </a:r>
            <a:r>
              <a:rPr lang="nl-NL" dirty="0" err="1"/>
              <a:t>pta</a:t>
            </a:r>
            <a:r>
              <a:rPr lang="nl-NL" dirty="0"/>
              <a:t>) van de betreffende leerling.</a:t>
            </a:r>
          </a:p>
          <a:p>
            <a:r>
              <a:rPr lang="nl-NL" dirty="0"/>
              <a:t>Het cijfer voor het eindwerkstuk kan blijven staan. Echter: een leerling kan er altijd voor kiezen haar/zijn eindwerkstuk te verbeteren, aan te vullen of opnieuw te maken. In dat geval telt het nieuwe cijfer.</a:t>
            </a:r>
          </a:p>
          <a:p>
            <a:r>
              <a:rPr lang="nl-NL" dirty="0"/>
              <a:t>Vakken met alleen een schoolexamen (SE) die met minimaal een 7,0 zijn afgesloten, kunnen blijven staan. Voor vmbo geldt dit voor: rekenen en maatschappijleer. Echter: een leerling kan er altijd voor kiezen om het vak opnieuw te volgen. Het oude cijfer komt dan te vervallen en het nieuwe cijfer telt mee in de uitslagbepaling.</a:t>
            </a:r>
          </a:p>
          <a:p>
            <a:r>
              <a:rPr lang="nl-NL" dirty="0"/>
              <a:t>Het vak lichamelijke opvoeding wordt altijd opnieuw gevolgd (tenzij ontheffing is verleend).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530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EF578-CA90-4667-8E3C-69A4DAA4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3AA5FB-A7FF-462E-A31A-8F80354E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Mail</a:t>
            </a:r>
          </a:p>
          <a:p>
            <a:pPr lvl="1"/>
            <a:r>
              <a:rPr lang="nl-NL" dirty="0"/>
              <a:t>Faciliteitenbrief in Oktober</a:t>
            </a:r>
          </a:p>
          <a:p>
            <a:r>
              <a:rPr lang="nl-NL" dirty="0"/>
              <a:t>Magister</a:t>
            </a:r>
          </a:p>
          <a:p>
            <a:r>
              <a:rPr lang="nl-NL" dirty="0"/>
              <a:t>Website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Vragen/opmerkingen/klachten:</a:t>
            </a:r>
          </a:p>
          <a:p>
            <a:r>
              <a:rPr lang="nl-NL" dirty="0"/>
              <a:t>Examen@novalis.nl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4C7874-8C26-4223-89E9-EB63BD6A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318" y="2034419"/>
            <a:ext cx="7285798" cy="38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7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C6574-922C-458D-85AA-DC4A279E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Examenreglement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A5066-1D0C-466B-8725-242E2C3C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Website</a:t>
            </a:r>
          </a:p>
          <a:p>
            <a:r>
              <a:rPr lang="nl-NL" dirty="0"/>
              <a:t>Belangrijke zaken</a:t>
            </a:r>
          </a:p>
          <a:p>
            <a:pPr lvl="1"/>
            <a:r>
              <a:rPr lang="nl-NL" dirty="0"/>
              <a:t>Absentie </a:t>
            </a:r>
            <a:r>
              <a:rPr lang="nl-NL" dirty="0">
                <a:sym typeface="Wingdings" panose="05000000000000000000" pitchFamily="2" charset="2"/>
              </a:rPr>
              <a:t> geoorloofd/ongeoorloofd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Ziekmelden tijdens een kennisweek  Iedere dag door je ouders</a:t>
            </a:r>
          </a:p>
          <a:p>
            <a:r>
              <a:rPr lang="nl-NL" dirty="0">
                <a:sym typeface="Wingdings" panose="05000000000000000000" pitchFamily="2" charset="2"/>
              </a:rPr>
              <a:t>Maatregel toepassen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Fraude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Ongeoorloofde absentie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Spieken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Mobiel op zak/gebruik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91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9F696-0EA1-40A1-98B7-268575F9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Herkansen en/of inhalen na kennisweken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25B61-2542-4614-8CD4-730F45228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Herkansen</a:t>
            </a:r>
          </a:p>
          <a:p>
            <a:r>
              <a:rPr lang="nl-NL" dirty="0"/>
              <a:t>Je hebt twee herkansingen per schooljaar.</a:t>
            </a:r>
          </a:p>
          <a:p>
            <a:r>
              <a:rPr lang="nl-NL" dirty="0"/>
              <a:t>Na KW 1 en 2.</a:t>
            </a:r>
          </a:p>
          <a:p>
            <a:r>
              <a:rPr lang="nl-NL" dirty="0">
                <a:sym typeface="Wingdings" panose="05000000000000000000" pitchFamily="2" charset="2"/>
              </a:rPr>
              <a:t>Toetsen die ingehaald dienen te worden kunnen niet worden herkanst.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Zoals in het examenreglement beschreven kan een rector een uitzondering maken.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Inhalen</a:t>
            </a:r>
          </a:p>
          <a:p>
            <a:r>
              <a:rPr lang="nl-NL" dirty="0"/>
              <a:t>Wanneer je een toets mist haal je deze in. </a:t>
            </a:r>
          </a:p>
          <a:p>
            <a:r>
              <a:rPr lang="nl-NL" dirty="0"/>
              <a:t>Na KW een centraal inhaalmoment.</a:t>
            </a:r>
          </a:p>
          <a:p>
            <a:r>
              <a:rPr lang="nl-NL" dirty="0"/>
              <a:t>Tijdens de les op eigen initiatief bij de docent.</a:t>
            </a:r>
          </a:p>
        </p:txBody>
      </p:sp>
    </p:spTree>
    <p:extLst>
      <p:ext uri="{BB962C8B-B14F-4D97-AF65-F5344CB8AC3E}">
        <p14:creationId xmlns:p14="http://schemas.microsoft.com/office/powerpoint/2010/main" val="418738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D3783-B700-4CA5-A4A8-FCED3D09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 &amp; CSE		</a:t>
            </a:r>
          </a:p>
        </p:txBody>
      </p:sp>
      <p:pic>
        <p:nvPicPr>
          <p:cNvPr id="19" name="Tijdelijke aanduiding voor inhoud 18">
            <a:extLst>
              <a:ext uri="{FF2B5EF4-FFF2-40B4-BE49-F238E27FC236}">
                <a16:creationId xmlns:a16="http://schemas.microsoft.com/office/drawing/2014/main" id="{E013C603-BE13-465C-B347-AC4C728F8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03" t="42924" r="44737" b="46635"/>
          <a:stretch/>
        </p:blipFill>
        <p:spPr>
          <a:xfrm>
            <a:off x="656948" y="1970846"/>
            <a:ext cx="4518734" cy="1218458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5EC88BF7-A78E-4A36-B475-51C642049296}"/>
              </a:ext>
            </a:extLst>
          </p:cNvPr>
          <p:cNvSpPr txBox="1"/>
          <p:nvPr/>
        </p:nvSpPr>
        <p:spPr>
          <a:xfrm>
            <a:off x="1038687" y="3364637"/>
            <a:ext cx="840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 en CSE cijfer worden afgerond tot 1 decimaal achter de komma.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Eindcijfer wordt afgerond tot een geheel getal. Een 5,49 is een 5. Er wordt namelijk alleen gekeken naar het eerste cijfer achter de komma.</a:t>
            </a:r>
          </a:p>
        </p:txBody>
      </p:sp>
    </p:spTree>
    <p:extLst>
      <p:ext uri="{BB962C8B-B14F-4D97-AF65-F5344CB8AC3E}">
        <p14:creationId xmlns:p14="http://schemas.microsoft.com/office/powerpoint/2010/main" val="367063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7402E-8938-4F7C-A22A-E6EF5E8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Slaag- en zakregeling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5207D23-C15E-47B9-A1DC-8622DD84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13233"/>
            <a:ext cx="4988493" cy="446981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8EEA55F-92B3-41ED-8445-E1EDE8D0C04B}"/>
              </a:ext>
            </a:extLst>
          </p:cNvPr>
          <p:cNvSpPr txBox="1"/>
          <p:nvPr/>
        </p:nvSpPr>
        <p:spPr>
          <a:xfrm>
            <a:off x="6096000" y="6013713"/>
            <a:ext cx="279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mijneindexamen.nl</a:t>
            </a:r>
          </a:p>
        </p:txBody>
      </p:sp>
    </p:spTree>
    <p:extLst>
      <p:ext uri="{BB962C8B-B14F-4D97-AF65-F5344CB8AC3E}">
        <p14:creationId xmlns:p14="http://schemas.microsoft.com/office/powerpoint/2010/main" val="70439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3745B-E1A5-47FD-9901-2C3B445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24" y="3429000"/>
            <a:ext cx="10515600" cy="719091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33470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300</TotalTime>
  <Words>447</Words>
  <Application>Microsoft Office PowerPoint</Application>
  <PresentationFormat>Breedbeeld</PresentationFormat>
  <Paragraphs>69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Antropos</vt:lpstr>
      <vt:lpstr>Arial</vt:lpstr>
      <vt:lpstr>Calibri</vt:lpstr>
      <vt:lpstr>Gill Sans MT</vt:lpstr>
      <vt:lpstr>Wingdings</vt:lpstr>
      <vt:lpstr>Wingdings 2</vt:lpstr>
      <vt:lpstr>Dividend</vt:lpstr>
      <vt:lpstr>PowerPoint-presentatie</vt:lpstr>
      <vt:lpstr>Planning</vt:lpstr>
      <vt:lpstr>Maatwerk</vt:lpstr>
      <vt:lpstr>Communicatie </vt:lpstr>
      <vt:lpstr>Examenreglement</vt:lpstr>
      <vt:lpstr>Herkansen en/of inhalen na kennisweken </vt:lpstr>
      <vt:lpstr>SE &amp; CSE  </vt:lpstr>
      <vt:lpstr>Slaag- en zakregeling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N.de Wijs Novalis College</dc:creator>
  <cp:lastModifiedBy>N. de Wijs</cp:lastModifiedBy>
  <cp:revision>30</cp:revision>
  <dcterms:created xsi:type="dcterms:W3CDTF">2024-08-29T11:37:16Z</dcterms:created>
  <dcterms:modified xsi:type="dcterms:W3CDTF">2025-09-09T10:02:07Z</dcterms:modified>
</cp:coreProperties>
</file>