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4" r:id="rId1"/>
  </p:sldMasterIdLst>
  <p:notesMasterIdLst>
    <p:notesMasterId r:id="rId14"/>
  </p:notesMasterIdLst>
  <p:sldIdLst>
    <p:sldId id="635" r:id="rId2"/>
    <p:sldId id="646" r:id="rId3"/>
    <p:sldId id="649" r:id="rId4"/>
    <p:sldId id="650" r:id="rId5"/>
    <p:sldId id="638" r:id="rId6"/>
    <p:sldId id="652" r:id="rId7"/>
    <p:sldId id="651" r:id="rId8"/>
    <p:sldId id="641" r:id="rId9"/>
    <p:sldId id="643" r:id="rId10"/>
    <p:sldId id="644" r:id="rId11"/>
    <p:sldId id="645" r:id="rId12"/>
    <p:sldId id="64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2" d="100"/>
          <a:sy n="152" d="100"/>
        </p:scale>
        <p:origin x="604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D99A44-1428-42D1-8611-FF793B9D123F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213DEA-FC77-4FDD-82BE-258FA91E207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066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028207-FD44-4066-B0F1-A89BE9CB872E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4572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9464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4914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1219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353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43626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28388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4449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7950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6579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150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5340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2685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68F55143-A10A-43DF-9932-0538D9EEDE81}" type="datetimeFigureOut">
              <a:rPr lang="nl-NL" smtClean="0"/>
              <a:t>11-9-2026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92ABCB4E-3AC3-4CB9-8E41-281BC2A1389F}" type="slidenum">
              <a:rPr lang="nl-NL" smtClean="0"/>
              <a:t>‹nr.›</a:t>
            </a:fld>
            <a:endParaRPr lang="nl-NL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6797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521702C0-8E68-3E40-8037-983476AE83B2}"/>
              </a:ext>
            </a:extLst>
          </p:cNvPr>
          <p:cNvSpPr txBox="1"/>
          <p:nvPr/>
        </p:nvSpPr>
        <p:spPr>
          <a:xfrm>
            <a:off x="0" y="0"/>
            <a:ext cx="12191999" cy="267765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endParaRPr lang="nl-NL" sz="3200" dirty="0">
              <a:solidFill>
                <a:schemeClr val="bg1"/>
              </a:solidFill>
            </a:endParaRPr>
          </a:p>
          <a:p>
            <a:pPr algn="ctr"/>
            <a:r>
              <a:rPr lang="nl-NL" sz="7200" dirty="0">
                <a:solidFill>
                  <a:schemeClr val="bg1"/>
                </a:solidFill>
                <a:latin typeface="Antropos" panose="00000900000000000000" pitchFamily="2" charset="0"/>
              </a:rPr>
              <a:t>PTA/Examen 2026-2027</a:t>
            </a:r>
          </a:p>
          <a:p>
            <a:pPr algn="ctr"/>
            <a:endParaRPr lang="nl-NL" sz="3200" dirty="0">
              <a:solidFill>
                <a:schemeClr val="bg1"/>
              </a:solidFill>
            </a:endParaRPr>
          </a:p>
          <a:p>
            <a:pPr algn="ctr"/>
            <a:endParaRPr lang="nl-NL" sz="3200" dirty="0"/>
          </a:p>
        </p:txBody>
      </p:sp>
      <p:pic>
        <p:nvPicPr>
          <p:cNvPr id="7" name="Afbeelding 6" descr="Afbeelding met tekst&#10;&#10;Automatisch gegenereerde beschrijving">
            <a:extLst>
              <a:ext uri="{FF2B5EF4-FFF2-40B4-BE49-F238E27FC236}">
                <a16:creationId xmlns:a16="http://schemas.microsoft.com/office/drawing/2014/main" id="{08EC4C22-2480-F348-B252-B46A3657B2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44"/>
          <a:stretch/>
        </p:blipFill>
        <p:spPr>
          <a:xfrm>
            <a:off x="1015554" y="3845169"/>
            <a:ext cx="3744016" cy="2005401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4CA2453D-E9FC-5C22-B7CF-6BAC680070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8691" y="2821577"/>
            <a:ext cx="6225914" cy="39239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45799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C1B2FD-AEEC-4479-9759-35442C3E1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PTA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C7E10616-DE36-4246-A01A-2D1EE3FC6D5E}"/>
              </a:ext>
            </a:extLst>
          </p:cNvPr>
          <p:cNvSpPr/>
          <p:nvPr/>
        </p:nvSpPr>
        <p:spPr>
          <a:xfrm>
            <a:off x="581192" y="2551836"/>
            <a:ext cx="42127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dirty="0"/>
              <a:t>Programma van toetsing en afsluiting.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dirty="0"/>
              <a:t>2 Jaar (behalve vwo, 3 jaar)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dirty="0"/>
              <a:t>Eindcijfer per vak telt mee in het PTA van het examenjaar.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dirty="0"/>
              <a:t>Het complete PTA (examenjaar + voorexamenjaar) bepaalt voor 50% je eindcijfer na het Centraal Schriftelijk Examen (CSE)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B1B5D6A-9476-486A-388E-BC2EECF29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942" y="2109073"/>
            <a:ext cx="6639521" cy="4244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780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6F7D67-1A7E-422E-A5E7-046F66345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Planning</a:t>
            </a:r>
          </a:p>
        </p:txBody>
      </p:sp>
      <p:graphicFrame>
        <p:nvGraphicFramePr>
          <p:cNvPr id="5" name="Tijdelijke aanduiding voor inhoud 4">
            <a:extLst>
              <a:ext uri="{FF2B5EF4-FFF2-40B4-BE49-F238E27FC236}">
                <a16:creationId xmlns:a16="http://schemas.microsoft.com/office/drawing/2014/main" id="{70C3E2C4-CA11-1E8E-8404-5E99EA13607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81025" y="2181225"/>
          <a:ext cx="11029950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14975">
                  <a:extLst>
                    <a:ext uri="{9D8B030D-6E8A-4147-A177-3AD203B41FA5}">
                      <a16:colId xmlns:a16="http://schemas.microsoft.com/office/drawing/2014/main" val="2240293345"/>
                    </a:ext>
                  </a:extLst>
                </a:gridCol>
                <a:gridCol w="5514975">
                  <a:extLst>
                    <a:ext uri="{9D8B030D-6E8A-4147-A177-3AD203B41FA5}">
                      <a16:colId xmlns:a16="http://schemas.microsoft.com/office/drawing/2014/main" val="1060903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Datum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5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Kennisweek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Week 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64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Herkansing/inhalen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Week 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68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Kennisweek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Week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687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Herkansing/inhalen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Week 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209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b="0" dirty="0"/>
                        <a:t>CSPE vmbo-t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Week 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051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b="1" dirty="0"/>
                        <a:t>Autorisatie SE cijfers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22 april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63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Start CSE tijdvak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14 mei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412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Uitslag tijdvak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16 juni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709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Start CSE tijdvak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22 juni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259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Uitslag CSE tijdvak 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6 juli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42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/>
                        <a:t>Diploma uitreiking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19, 20, 21 juli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926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8750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DEF578-CA90-4667-8E3C-69A4DAA49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Communicatie	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03AA5FB-A7FF-462E-A31A-8F80354E5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u="sng" dirty="0"/>
              <a:t>Mail</a:t>
            </a:r>
          </a:p>
          <a:p>
            <a:pPr lvl="1"/>
            <a:r>
              <a:rPr lang="nl-NL" dirty="0"/>
              <a:t>Faciliteitenbrief in Oktober</a:t>
            </a:r>
          </a:p>
          <a:p>
            <a:r>
              <a:rPr lang="nl-NL" dirty="0"/>
              <a:t>Magister</a:t>
            </a:r>
          </a:p>
          <a:p>
            <a:r>
              <a:rPr lang="nl-NL" dirty="0"/>
              <a:t>Website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64C7874-8C26-4223-89E9-EB63BD6AD3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2318" y="2034419"/>
            <a:ext cx="7285798" cy="3824380"/>
          </a:xfrm>
          <a:prstGeom prst="rect">
            <a:avLst/>
          </a:prstGeom>
        </p:spPr>
      </p:pic>
      <p:sp>
        <p:nvSpPr>
          <p:cNvPr id="5" name="Ovaal 4">
            <a:extLst>
              <a:ext uri="{FF2B5EF4-FFF2-40B4-BE49-F238E27FC236}">
                <a16:creationId xmlns:a16="http://schemas.microsoft.com/office/drawing/2014/main" id="{32572705-C66B-BB07-6E9C-2657410A0A1B}"/>
              </a:ext>
            </a:extLst>
          </p:cNvPr>
          <p:cNvSpPr/>
          <p:nvPr/>
        </p:nvSpPr>
        <p:spPr>
          <a:xfrm>
            <a:off x="9430247" y="2034419"/>
            <a:ext cx="890546" cy="44527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1570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9C6574-922C-458D-85AA-DC4A279E5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Examenreglement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2A5066-1D0C-466B-8725-242E2C3CD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dirty="0"/>
              <a:t>Website</a:t>
            </a:r>
          </a:p>
          <a:p>
            <a:r>
              <a:rPr lang="nl-NL" dirty="0"/>
              <a:t>Belangrijke zaken</a:t>
            </a:r>
          </a:p>
          <a:p>
            <a:pPr lvl="1"/>
            <a:r>
              <a:rPr lang="nl-NL" dirty="0"/>
              <a:t>Absentie </a:t>
            </a:r>
            <a:r>
              <a:rPr lang="nl-NL" dirty="0">
                <a:sym typeface="Wingdings" panose="05000000000000000000" pitchFamily="2" charset="2"/>
              </a:rPr>
              <a:t> geoorloofd/ongeoorloofd</a:t>
            </a:r>
          </a:p>
          <a:p>
            <a:pPr lvl="1"/>
            <a:r>
              <a:rPr lang="nl-NL" dirty="0">
                <a:sym typeface="Wingdings" panose="05000000000000000000" pitchFamily="2" charset="2"/>
              </a:rPr>
              <a:t>Ziekmelden tijdens een kennisweek  Iedere dag door je ouders</a:t>
            </a:r>
          </a:p>
          <a:p>
            <a:r>
              <a:rPr lang="nl-NL" dirty="0">
                <a:sym typeface="Wingdings" panose="05000000000000000000" pitchFamily="2" charset="2"/>
              </a:rPr>
              <a:t>Maatregel toepassen</a:t>
            </a:r>
          </a:p>
          <a:p>
            <a:pPr lvl="1"/>
            <a:r>
              <a:rPr lang="nl-NL" dirty="0">
                <a:sym typeface="Wingdings" panose="05000000000000000000" pitchFamily="2" charset="2"/>
              </a:rPr>
              <a:t>Fraude</a:t>
            </a:r>
          </a:p>
          <a:p>
            <a:pPr lvl="1"/>
            <a:r>
              <a:rPr lang="nl-NL" dirty="0">
                <a:sym typeface="Wingdings" panose="05000000000000000000" pitchFamily="2" charset="2"/>
              </a:rPr>
              <a:t>Ongeoorloofde absentie</a:t>
            </a:r>
          </a:p>
          <a:p>
            <a:pPr lvl="1"/>
            <a:r>
              <a:rPr lang="nl-NL" dirty="0">
                <a:sym typeface="Wingdings" panose="05000000000000000000" pitchFamily="2" charset="2"/>
              </a:rPr>
              <a:t>Spieken</a:t>
            </a:r>
          </a:p>
          <a:p>
            <a:pPr lvl="1"/>
            <a:r>
              <a:rPr lang="nl-NL" dirty="0">
                <a:sym typeface="Wingdings" panose="05000000000000000000" pitchFamily="2" charset="2"/>
              </a:rPr>
              <a:t>Mobiel</a:t>
            </a:r>
            <a:r>
              <a:rPr lang="nl-NL">
                <a:sym typeface="Wingdings" panose="05000000000000000000" pitchFamily="2" charset="2"/>
              </a:rPr>
              <a:t>/horloge </a:t>
            </a:r>
            <a:r>
              <a:rPr lang="nl-NL" dirty="0">
                <a:sym typeface="Wingdings" panose="05000000000000000000" pitchFamily="2" charset="2"/>
              </a:rPr>
              <a:t>op zak/gebruik</a:t>
            </a:r>
          </a:p>
          <a:p>
            <a:pPr lvl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36915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79F696-0EA1-40A1-98B7-268575F91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Herkansen en/of inhalen na kennisweken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4625B61-2542-4614-8CD4-730F45228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l-NL" dirty="0"/>
              <a:t>Herkansen</a:t>
            </a:r>
          </a:p>
          <a:p>
            <a:r>
              <a:rPr lang="nl-NL" dirty="0"/>
              <a:t>Je hebt twee herkansingen per schooljaar.</a:t>
            </a:r>
          </a:p>
          <a:p>
            <a:r>
              <a:rPr lang="nl-NL" dirty="0"/>
              <a:t>Een mogelijkheid na kennisweek 1 en een mogelijkheid na kennisweek 2.</a:t>
            </a:r>
          </a:p>
          <a:p>
            <a:r>
              <a:rPr lang="nl-NL" dirty="0">
                <a:sym typeface="Wingdings" panose="05000000000000000000" pitchFamily="2" charset="2"/>
              </a:rPr>
              <a:t>Toetsen die ingehaald dienen te worden kunnen niet worden herkanst.</a:t>
            </a:r>
          </a:p>
          <a:p>
            <a:pPr lvl="2"/>
            <a:r>
              <a:rPr lang="nl-NL" dirty="0">
                <a:sym typeface="Wingdings" panose="05000000000000000000" pitchFamily="2" charset="2"/>
              </a:rPr>
              <a:t>Zoals in het examenreglement beschreven kan een rector een uitzondering maken.</a:t>
            </a:r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Inhalen</a:t>
            </a:r>
          </a:p>
          <a:p>
            <a:r>
              <a:rPr lang="nl-NL" dirty="0"/>
              <a:t>Wanneer je een toets mist haal je deze in. </a:t>
            </a:r>
          </a:p>
          <a:p>
            <a:r>
              <a:rPr lang="nl-NL" dirty="0"/>
              <a:t>Na iedere kennisweek is er een centraal inhaalmoment.</a:t>
            </a:r>
          </a:p>
          <a:p>
            <a:r>
              <a:rPr lang="nl-NL" dirty="0"/>
              <a:t>Een toets tijdens de les gemist haal je in op eigen initiatief bij de docent.</a:t>
            </a:r>
          </a:p>
        </p:txBody>
      </p:sp>
    </p:spTree>
    <p:extLst>
      <p:ext uri="{BB962C8B-B14F-4D97-AF65-F5344CB8AC3E}">
        <p14:creationId xmlns:p14="http://schemas.microsoft.com/office/powerpoint/2010/main" val="2038397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CD3783-B700-4CA5-A4A8-FCED3D09F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SE &amp; CSE		</a:t>
            </a:r>
          </a:p>
        </p:txBody>
      </p:sp>
      <p:pic>
        <p:nvPicPr>
          <p:cNvPr id="19" name="Tijdelijke aanduiding voor inhoud 18">
            <a:extLst>
              <a:ext uri="{FF2B5EF4-FFF2-40B4-BE49-F238E27FC236}">
                <a16:creationId xmlns:a16="http://schemas.microsoft.com/office/drawing/2014/main" id="{E013C603-BE13-465C-B347-AC4C728F8F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8003" t="42924" r="44737" b="46635"/>
          <a:stretch/>
        </p:blipFill>
        <p:spPr>
          <a:xfrm>
            <a:off x="656948" y="1970846"/>
            <a:ext cx="4518734" cy="1218458"/>
          </a:xfrm>
          <a:prstGeom prst="rect">
            <a:avLst/>
          </a:prstGeom>
        </p:spPr>
      </p:pic>
      <p:sp>
        <p:nvSpPr>
          <p:cNvPr id="20" name="Tekstvak 19">
            <a:extLst>
              <a:ext uri="{FF2B5EF4-FFF2-40B4-BE49-F238E27FC236}">
                <a16:creationId xmlns:a16="http://schemas.microsoft.com/office/drawing/2014/main" id="{5EC88BF7-A78E-4A36-B475-51C642049296}"/>
              </a:ext>
            </a:extLst>
          </p:cNvPr>
          <p:cNvSpPr txBox="1"/>
          <p:nvPr/>
        </p:nvSpPr>
        <p:spPr>
          <a:xfrm>
            <a:off x="1038687" y="3364637"/>
            <a:ext cx="84071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SE en CSE cijfer worden afgerond tot 1 decimaal achter de komma.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Eindcijfer wordt afgerond tot een geheel getal. Een 5,49 is een 5. Er wordt namelijk alleen gekeken naar het eerste cijfer achter de komma.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Vakken waarvoor je geen CSE doet geldt het SE cijfer (vmbo-t maatschappijleer) of combinatiecijfer (havo/vwo maatschappijleer, ckv, eindwerkstuk) als eindcijfer.</a:t>
            </a:r>
          </a:p>
        </p:txBody>
      </p:sp>
    </p:spTree>
    <p:extLst>
      <p:ext uri="{BB962C8B-B14F-4D97-AF65-F5344CB8AC3E}">
        <p14:creationId xmlns:p14="http://schemas.microsoft.com/office/powerpoint/2010/main" val="1078765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27402E-8938-4F7C-A22A-E6EF5E8A1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Slaag- en zakregeling TL</a:t>
            </a: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A5207D23-C15E-47B9-A1DC-8622DD844D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1192" y="1913233"/>
            <a:ext cx="4988493" cy="4469812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B8EEA55F-92B3-41ED-8445-E1EDE8D0C04B}"/>
              </a:ext>
            </a:extLst>
          </p:cNvPr>
          <p:cNvSpPr txBox="1"/>
          <p:nvPr/>
        </p:nvSpPr>
        <p:spPr>
          <a:xfrm>
            <a:off x="6096000" y="6013713"/>
            <a:ext cx="2796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Bron: mijneindexamen.nl</a:t>
            </a: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FF26986F-F435-FA27-0C48-E4F39C342D37}"/>
              </a:ext>
            </a:extLst>
          </p:cNvPr>
          <p:cNvSpPr txBox="1"/>
          <p:nvPr/>
        </p:nvSpPr>
        <p:spPr>
          <a:xfrm>
            <a:off x="6096000" y="5502303"/>
            <a:ext cx="3387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Maatschappijleer als compensatie</a:t>
            </a:r>
          </a:p>
        </p:txBody>
      </p:sp>
    </p:spTree>
    <p:extLst>
      <p:ext uri="{BB962C8B-B14F-4D97-AF65-F5344CB8AC3E}">
        <p14:creationId xmlns:p14="http://schemas.microsoft.com/office/powerpoint/2010/main" val="704395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9AB7C5-030B-B6B8-90CE-D710BC51B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Slaag- en zakregeling havo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136436CC-6D15-A314-9903-E96D862A72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7613" y="2126516"/>
            <a:ext cx="5980404" cy="4531735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4AFF95C3-5B6B-038E-0497-64791AE5393A}"/>
              </a:ext>
            </a:extLst>
          </p:cNvPr>
          <p:cNvSpPr txBox="1"/>
          <p:nvPr/>
        </p:nvSpPr>
        <p:spPr>
          <a:xfrm>
            <a:off x="7217546" y="2148396"/>
            <a:ext cx="3852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Combinatiecijfer als compensatie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dirty="0"/>
              <a:t>Maatschappijleer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dirty="0"/>
              <a:t>Ckv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dirty="0"/>
              <a:t>PWS</a:t>
            </a:r>
          </a:p>
        </p:txBody>
      </p:sp>
    </p:spTree>
    <p:extLst>
      <p:ext uri="{BB962C8B-B14F-4D97-AF65-F5344CB8AC3E}">
        <p14:creationId xmlns:p14="http://schemas.microsoft.com/office/powerpoint/2010/main" val="95062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4AEFA0-E8BC-52EA-CFEE-3AA2DF01B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Slaag- en zakregeling vwo</a:t>
            </a:r>
          </a:p>
        </p:txBody>
      </p:sp>
      <p:pic>
        <p:nvPicPr>
          <p:cNvPr id="4" name="Tijdelijke aanduiding voor inhoud 4">
            <a:extLst>
              <a:ext uri="{FF2B5EF4-FFF2-40B4-BE49-F238E27FC236}">
                <a16:creationId xmlns:a16="http://schemas.microsoft.com/office/drawing/2014/main" id="{503F65B9-E7E9-92C7-A333-8321C365E6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755" y="2040547"/>
            <a:ext cx="6401605" cy="4555561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0C51752D-DCF1-07E8-0CB9-2DAC38996C4E}"/>
              </a:ext>
            </a:extLst>
          </p:cNvPr>
          <p:cNvSpPr txBox="1"/>
          <p:nvPr/>
        </p:nvSpPr>
        <p:spPr>
          <a:xfrm>
            <a:off x="7217546" y="2148396"/>
            <a:ext cx="38529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Combinatiecijfer als compensatie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dirty="0"/>
              <a:t>Maatschappijleer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dirty="0"/>
              <a:t>Ckv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l-NL" dirty="0"/>
              <a:t>PWS</a:t>
            </a:r>
          </a:p>
        </p:txBody>
      </p:sp>
    </p:spTree>
    <p:extLst>
      <p:ext uri="{BB962C8B-B14F-4D97-AF65-F5344CB8AC3E}">
        <p14:creationId xmlns:p14="http://schemas.microsoft.com/office/powerpoint/2010/main" val="1379092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D8FBCD-79A7-7E00-4A8B-D6DE36135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Maatwerk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2DB1CD-F385-90CA-3008-238B4E108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835574"/>
            <a:ext cx="11029615" cy="3832930"/>
          </a:xfrm>
        </p:spPr>
        <p:txBody>
          <a:bodyPr/>
          <a:lstStyle/>
          <a:p>
            <a:r>
              <a:rPr lang="nl-NL" dirty="0"/>
              <a:t>Voorlichting in de klas</a:t>
            </a:r>
          </a:p>
          <a:p>
            <a:r>
              <a:rPr lang="nl-NL" dirty="0"/>
              <a:t>Aanvraagformulier op te halen bij maatwerkcoördinator. </a:t>
            </a:r>
          </a:p>
          <a:p>
            <a:pPr lvl="2"/>
            <a:r>
              <a:rPr lang="nl-NL" dirty="0"/>
              <a:t>Vanaf maandag a.s.</a:t>
            </a:r>
          </a:p>
        </p:txBody>
      </p:sp>
    </p:spTree>
    <p:extLst>
      <p:ext uri="{BB962C8B-B14F-4D97-AF65-F5344CB8AC3E}">
        <p14:creationId xmlns:p14="http://schemas.microsoft.com/office/powerpoint/2010/main" val="17015599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DA8D6-0252-4BA5-11C4-A0C9B44F6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93263F-312D-6290-5868-803D60AAA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Vragen?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4A00707-63B8-849A-9C53-FDD20D6E46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568" y="1994417"/>
            <a:ext cx="11029615" cy="3832930"/>
          </a:xfrm>
        </p:spPr>
        <p:txBody>
          <a:bodyPr/>
          <a:lstStyle/>
          <a:p>
            <a:r>
              <a:rPr lang="nl-NL" dirty="0"/>
              <a:t>Mentor</a:t>
            </a:r>
          </a:p>
          <a:p>
            <a:r>
              <a:rPr lang="nl-NL" dirty="0"/>
              <a:t>Vragen die open blijven worden doorgegeven</a:t>
            </a:r>
          </a:p>
          <a:p>
            <a:r>
              <a:rPr lang="nl-NL" dirty="0"/>
              <a:t>Antwoord komt in deze PPT op website of persoonlijk op de mail</a:t>
            </a:r>
          </a:p>
        </p:txBody>
      </p:sp>
    </p:spTree>
    <p:extLst>
      <p:ext uri="{BB962C8B-B14F-4D97-AF65-F5344CB8AC3E}">
        <p14:creationId xmlns:p14="http://schemas.microsoft.com/office/powerpoint/2010/main" val="246195331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TM03457464[[fn=Dividend]]</Template>
  <TotalTime>376</TotalTime>
  <Words>388</Words>
  <Application>Microsoft Office PowerPoint</Application>
  <PresentationFormat>Breedbeeld</PresentationFormat>
  <Paragraphs>83</Paragraphs>
  <Slides>12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9" baseType="lpstr">
      <vt:lpstr>Antropos</vt:lpstr>
      <vt:lpstr>Arial</vt:lpstr>
      <vt:lpstr>Calibri</vt:lpstr>
      <vt:lpstr>Gill Sans MT</vt:lpstr>
      <vt:lpstr>Wingdings</vt:lpstr>
      <vt:lpstr>Wingdings 2</vt:lpstr>
      <vt:lpstr>Dividend</vt:lpstr>
      <vt:lpstr>PowerPoint-presentatie</vt:lpstr>
      <vt:lpstr>PTA</vt:lpstr>
      <vt:lpstr>Planning</vt:lpstr>
      <vt:lpstr>Communicatie </vt:lpstr>
      <vt:lpstr>Examenreglement</vt:lpstr>
      <vt:lpstr>Herkansen en/of inhalen na kennisweken </vt:lpstr>
      <vt:lpstr>SE &amp; CSE  </vt:lpstr>
      <vt:lpstr>Slaag- en zakregeling TL</vt:lpstr>
      <vt:lpstr>Slaag- en zakregeling havo</vt:lpstr>
      <vt:lpstr>Slaag- en zakregeling vwo</vt:lpstr>
      <vt:lpstr>Maatwerk</vt:lpstr>
      <vt:lpstr>Vragen?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N.de Wijs Novalis College</dc:creator>
  <cp:lastModifiedBy>N. de Wijs</cp:lastModifiedBy>
  <cp:revision>54</cp:revision>
  <dcterms:created xsi:type="dcterms:W3CDTF">2024-08-29T11:37:16Z</dcterms:created>
  <dcterms:modified xsi:type="dcterms:W3CDTF">2026-09-11T13:24:45Z</dcterms:modified>
</cp:coreProperties>
</file>