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635" r:id="rId2"/>
    <p:sldId id="636" r:id="rId3"/>
    <p:sldId id="637" r:id="rId4"/>
    <p:sldId id="638" r:id="rId5"/>
    <p:sldId id="639" r:id="rId6"/>
    <p:sldId id="640" r:id="rId7"/>
    <p:sldId id="641" r:id="rId8"/>
    <p:sldId id="645" r:id="rId9"/>
    <p:sldId id="64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9A44-1428-42D1-8611-FF793B9D123F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13DEA-FC77-4FDD-82BE-258FA91E20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28207-FD44-4066-B0F1-A89BE9CB87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5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92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90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34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87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44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62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4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34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18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78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8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502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21702C0-8E68-3E40-8037-983476AE83B2}"/>
              </a:ext>
            </a:extLst>
          </p:cNvPr>
          <p:cNvSpPr txBox="1"/>
          <p:nvPr/>
        </p:nvSpPr>
        <p:spPr>
          <a:xfrm>
            <a:off x="0" y="0"/>
            <a:ext cx="12191999" cy="26776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>
              <a:solidFill>
                <a:schemeClr val="bg1"/>
              </a:solidFill>
            </a:endParaRPr>
          </a:p>
          <a:p>
            <a:pPr algn="ctr"/>
            <a:r>
              <a:rPr lang="nl-NL" sz="7200" dirty="0">
                <a:solidFill>
                  <a:schemeClr val="bg1"/>
                </a:solidFill>
                <a:latin typeface="Antropos" panose="00000900000000000000" pitchFamily="2" charset="0"/>
              </a:rPr>
              <a:t>Examen 2025-2026</a:t>
            </a:r>
          </a:p>
          <a:p>
            <a:pPr algn="ctr"/>
            <a:endParaRPr lang="nl-NL" sz="3200" dirty="0">
              <a:solidFill>
                <a:schemeClr val="bg1"/>
              </a:solidFill>
            </a:endParaRPr>
          </a:p>
          <a:p>
            <a:pPr algn="ctr"/>
            <a:endParaRPr lang="nl-NL" sz="32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8EC4C22-2480-F348-B252-B46A3657B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3495905"/>
            <a:ext cx="10528662" cy="29075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CA2453D-E9FC-5C22-B7CF-6BAC68007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691" y="2821577"/>
            <a:ext cx="6225914" cy="392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79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F7D67-1A7E-422E-A5E7-046F6634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FD76786-1005-3852-59BF-B48C93B7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6">
            <a:extLst>
              <a:ext uri="{FF2B5EF4-FFF2-40B4-BE49-F238E27FC236}">
                <a16:creationId xmlns:a16="http://schemas.microsoft.com/office/drawing/2014/main" id="{47D7D3E4-B73F-498A-76B4-CA4E32DD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744" y="2147122"/>
            <a:ext cx="5890511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5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EF578-CA90-4667-8E3C-69A4DAA4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3AA5FB-A7FF-462E-A31A-8F80354E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Mail</a:t>
            </a:r>
          </a:p>
          <a:p>
            <a:pPr lvl="1"/>
            <a:r>
              <a:rPr lang="nl-NL" u="sng" dirty="0"/>
              <a:t>Faciliteitenbrief in Oktober</a:t>
            </a:r>
          </a:p>
          <a:p>
            <a:r>
              <a:rPr lang="nl-NL" dirty="0"/>
              <a:t>Magister</a:t>
            </a:r>
          </a:p>
          <a:p>
            <a:r>
              <a:rPr lang="nl-NL" dirty="0"/>
              <a:t>Website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4C7874-8C26-4223-89E9-EB63BD6A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519" y="2064694"/>
            <a:ext cx="7794020" cy="40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7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C6574-922C-458D-85AA-DC4A279E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Examenreglement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A5066-1D0C-466B-8725-242E2C3C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Website</a:t>
            </a:r>
          </a:p>
          <a:p>
            <a:r>
              <a:rPr lang="nl-NL" dirty="0"/>
              <a:t>Belangrijke zaken</a:t>
            </a:r>
          </a:p>
          <a:p>
            <a:pPr lvl="1"/>
            <a:r>
              <a:rPr lang="nl-NL" dirty="0"/>
              <a:t>Absentie </a:t>
            </a:r>
            <a:r>
              <a:rPr lang="nl-NL" dirty="0">
                <a:sym typeface="Wingdings" panose="05000000000000000000" pitchFamily="2" charset="2"/>
              </a:rPr>
              <a:t> geoorloofd/ongeoorloofd</a:t>
            </a:r>
          </a:p>
          <a:p>
            <a:r>
              <a:rPr lang="nl-NL" dirty="0">
                <a:sym typeface="Wingdings" panose="05000000000000000000" pitchFamily="2" charset="2"/>
              </a:rPr>
              <a:t>Maatregel toepassen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Fraude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Ongeoorloofde absentie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Spieken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Mobiel op zak/gebruik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91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9F696-0EA1-40A1-98B7-268575F9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Herkansen en/of inhalen na kennisweken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25B61-2542-4614-8CD4-730F45228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Herkansen</a:t>
            </a:r>
          </a:p>
          <a:p>
            <a:r>
              <a:rPr lang="nl-NL" dirty="0"/>
              <a:t>Je hebt twee herkansingen per schooljaar.</a:t>
            </a:r>
          </a:p>
          <a:p>
            <a:r>
              <a:rPr lang="nl-NL" dirty="0"/>
              <a:t>Na KW 1 en 2.</a:t>
            </a:r>
          </a:p>
          <a:p>
            <a:r>
              <a:rPr lang="nl-NL" dirty="0">
                <a:sym typeface="Wingdings" panose="05000000000000000000" pitchFamily="2" charset="2"/>
              </a:rPr>
              <a:t>Toetsen die ingehaald dienen te worden kunnen niet worden herkanst.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Zoals in het examenreglement beschreven kan een rector een uitzondering maken.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Inhalen</a:t>
            </a:r>
          </a:p>
          <a:p>
            <a:r>
              <a:rPr lang="nl-NL" dirty="0"/>
              <a:t>Wanneer je een toets mist haal je deze in. </a:t>
            </a:r>
          </a:p>
          <a:p>
            <a:r>
              <a:rPr lang="nl-NL" dirty="0"/>
              <a:t>Na KW een centraal inhaalmoment.</a:t>
            </a:r>
          </a:p>
          <a:p>
            <a:r>
              <a:rPr lang="nl-NL" dirty="0"/>
              <a:t>Tijdens de les op eigen initiatief bij de docent.</a:t>
            </a:r>
          </a:p>
        </p:txBody>
      </p:sp>
    </p:spTree>
    <p:extLst>
      <p:ext uri="{BB962C8B-B14F-4D97-AF65-F5344CB8AC3E}">
        <p14:creationId xmlns:p14="http://schemas.microsoft.com/office/powerpoint/2010/main" val="418738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D3783-B700-4CA5-A4A8-FCED3D09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 &amp; CSE		</a:t>
            </a:r>
          </a:p>
        </p:txBody>
      </p:sp>
      <p:pic>
        <p:nvPicPr>
          <p:cNvPr id="19" name="Tijdelijke aanduiding voor inhoud 18">
            <a:extLst>
              <a:ext uri="{FF2B5EF4-FFF2-40B4-BE49-F238E27FC236}">
                <a16:creationId xmlns:a16="http://schemas.microsoft.com/office/drawing/2014/main" id="{E013C603-BE13-465C-B347-AC4C728F8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03" t="42924" r="44737" b="46635"/>
          <a:stretch/>
        </p:blipFill>
        <p:spPr>
          <a:xfrm>
            <a:off x="656948" y="1970846"/>
            <a:ext cx="4518734" cy="1218458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5EC88BF7-A78E-4A36-B475-51C642049296}"/>
              </a:ext>
            </a:extLst>
          </p:cNvPr>
          <p:cNvSpPr txBox="1"/>
          <p:nvPr/>
        </p:nvSpPr>
        <p:spPr>
          <a:xfrm>
            <a:off x="1038687" y="3364637"/>
            <a:ext cx="840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 en CSE cijfer worden afgerond tot 1 decimaal achter de komma.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Eindcijfer wordt afgerond tot een geheel getal. Een 5,49 is een 5. Er wordt namelijk alleen gekeken naar het eerste cijfer achter de komma.</a:t>
            </a:r>
          </a:p>
        </p:txBody>
      </p:sp>
    </p:spTree>
    <p:extLst>
      <p:ext uri="{BB962C8B-B14F-4D97-AF65-F5344CB8AC3E}">
        <p14:creationId xmlns:p14="http://schemas.microsoft.com/office/powerpoint/2010/main" val="367063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7402E-8938-4F7C-A22A-E6EF5E8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Slaag- en zakregeling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AD4427-7D23-4038-83D3-6BF0A8E98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48" y="2049682"/>
            <a:ext cx="6326392" cy="45020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8EEA55F-92B3-41ED-8445-E1EDE8D0C04B}"/>
              </a:ext>
            </a:extLst>
          </p:cNvPr>
          <p:cNvSpPr txBox="1"/>
          <p:nvPr/>
        </p:nvSpPr>
        <p:spPr>
          <a:xfrm>
            <a:off x="7892248" y="5607513"/>
            <a:ext cx="279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mijneindexamen.nl</a:t>
            </a:r>
          </a:p>
        </p:txBody>
      </p:sp>
    </p:spTree>
    <p:extLst>
      <p:ext uri="{BB962C8B-B14F-4D97-AF65-F5344CB8AC3E}">
        <p14:creationId xmlns:p14="http://schemas.microsoft.com/office/powerpoint/2010/main" val="70439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FB8EA-9D84-99DE-C49C-13B42BB6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A7DF380-19A4-0AEB-8B82-404B0B16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dirty="0"/>
              <a:t>Regeling gezakte leerlingen</a:t>
            </a:r>
          </a:p>
          <a:p>
            <a:r>
              <a:rPr lang="nl-NL" dirty="0"/>
              <a:t>Alle hoofdonderwijsperiodes, practica, mondelingen,</a:t>
            </a:r>
          </a:p>
          <a:p>
            <a:r>
              <a:rPr lang="nl-NL" dirty="0"/>
              <a:t>presentaties, werkstukken, literatuur enz. moeten opnieuw worden gemaakt tenzij in overleg tussen leerling, ouders/verzorgers, mentor, vakdocent en teamleider anders wordt besloten. Wanneer een onderdeel opnieuw wordt gedaan telt het nieuwe cijfer.</a:t>
            </a:r>
          </a:p>
          <a:p>
            <a:r>
              <a:rPr lang="nl-NL" dirty="0"/>
              <a:t>Een PTA onderdeel kan alleen worden meegenomen wanneer het oorspronkelijke cijfer </a:t>
            </a:r>
            <a:r>
              <a:rPr lang="nl-NL" b="1" u="sng" dirty="0"/>
              <a:t>een 7,0</a:t>
            </a:r>
            <a:r>
              <a:rPr lang="nl-NL" dirty="0"/>
              <a:t> of hoger is.</a:t>
            </a:r>
          </a:p>
          <a:p>
            <a:r>
              <a:rPr lang="nl-NL" dirty="0"/>
              <a:t>De afspraken worden uiterlijk 1 oktober van het nieuwe schooljaar vastgelegd in het gepersonaliseerde </a:t>
            </a:r>
            <a:r>
              <a:rPr lang="nl-NL" dirty="0" err="1"/>
              <a:t>pta</a:t>
            </a:r>
            <a:r>
              <a:rPr lang="nl-NL" dirty="0"/>
              <a:t> (maatwerk-</a:t>
            </a:r>
            <a:r>
              <a:rPr lang="nl-NL" dirty="0" err="1"/>
              <a:t>pta</a:t>
            </a:r>
            <a:r>
              <a:rPr lang="nl-NL" dirty="0"/>
              <a:t>) van de betreffende leerling.</a:t>
            </a:r>
          </a:p>
          <a:p>
            <a:r>
              <a:rPr lang="nl-NL" dirty="0"/>
              <a:t>Het cijfer voor het eindwerkstuk kan blijven staan. Echter: een leerling kan er altijd voor kiezen haar/zijn eindwerkstuk te verbeteren, aan te vullen of opnieuw te maken. In dat geval telt het nieuwe cijfer.</a:t>
            </a:r>
          </a:p>
          <a:p>
            <a:r>
              <a:rPr lang="nl-NL" dirty="0"/>
              <a:t>Vakken met alleen een schoolexamen (SE) die met minimaal een 7,0 zijn afgesloten, kunnen blijven staan. Voor vmbo geldt dit voor: rekenen en maatschappijleer. Echter: een leerling kan er altijd voor kiezen om het vak opnieuw te volgen. Het oude cijfer komt dan te vervallen en het nieuwe cijfer telt mee in de uitslagbepaling.</a:t>
            </a:r>
          </a:p>
          <a:p>
            <a:r>
              <a:rPr lang="nl-NL" dirty="0"/>
              <a:t>Het vak lichamelijke opvoeding wordt altijd opnieuw gevolgd (tenzij ontheffing is verleend).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69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3745B-E1A5-47FD-9901-2C3B445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9333470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311</TotalTime>
  <Words>368</Words>
  <Application>Microsoft Office PowerPoint</Application>
  <PresentationFormat>Breedbeeld</PresentationFormat>
  <Paragraphs>44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Antropos</vt:lpstr>
      <vt:lpstr>Arial</vt:lpstr>
      <vt:lpstr>Calibri</vt:lpstr>
      <vt:lpstr>Gill Sans MT</vt:lpstr>
      <vt:lpstr>Wingdings</vt:lpstr>
      <vt:lpstr>Wingdings 2</vt:lpstr>
      <vt:lpstr>Dividend</vt:lpstr>
      <vt:lpstr>PowerPoint-presentatie</vt:lpstr>
      <vt:lpstr>Planning</vt:lpstr>
      <vt:lpstr>Communicatie </vt:lpstr>
      <vt:lpstr>Examenreglement</vt:lpstr>
      <vt:lpstr>Herkansen en/of inhalen na kennisweken </vt:lpstr>
      <vt:lpstr>SE &amp; CSE  </vt:lpstr>
      <vt:lpstr>Slaag- en zakregeling</vt:lpstr>
      <vt:lpstr>Maatwerk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N.de Wijs Novalis College</dc:creator>
  <cp:lastModifiedBy>N. de Wijs</cp:lastModifiedBy>
  <cp:revision>20</cp:revision>
  <dcterms:created xsi:type="dcterms:W3CDTF">2024-08-29T11:37:16Z</dcterms:created>
  <dcterms:modified xsi:type="dcterms:W3CDTF">2025-09-09T14:14:31Z</dcterms:modified>
</cp:coreProperties>
</file>